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Montserrat"/>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5.xml"/><Relationship Id="rId41" Type="http://schemas.openxmlformats.org/officeDocument/2006/relationships/font" Target="fonts/Lat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Lato-bold.fntdata"/><Relationship Id="rId16" Type="http://schemas.openxmlformats.org/officeDocument/2006/relationships/slide" Target="slides/slide11.xml"/><Relationship Id="rId38" Type="http://schemas.openxmlformats.org/officeDocument/2006/relationships/font" Target="fonts/La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jp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2fc80c79b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2fc80c79b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fc80c79b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2fc80c79b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3064bea7cf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3064bea7cf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064bea7cf_0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064bea7cf_0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3064bea7cf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3064bea7cf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3064bea7cf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3064bea7cf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34e108845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334e108845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064bea7cf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064bea7cf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3064bea7cf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3064bea7cf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3064bea7c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3064bea7c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3064bea7c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3064bea7c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3064bea7cf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3064bea7cf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2fc80c79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2fc80c79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3064bea7cf_0_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3064bea7cf_0_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2fcba390f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2fcba390f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2fcba390f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2fcba390f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3064bea7cf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3064bea7cf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3064bea7cf_0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3064bea7cf_0_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3064bea7cf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3064bea7cf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3064bea7c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3064bea7c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34e94d02e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34e94d02e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3064bea7cf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3064bea7cf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Volunteers pass out parts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2fcba390f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2fcba390f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2fcba390f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2fcba390f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2fc80c79b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2fc80c79b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343943cc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343943cc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343943cc6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343943cc6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arduino.cc/en/software" TargetMode="External"/><Relationship Id="rId4" Type="http://schemas.openxmlformats.org/officeDocument/2006/relationships/image" Target="../media/image15.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jpg"/><Relationship Id="rId4" Type="http://schemas.openxmlformats.org/officeDocument/2006/relationships/image" Target="../media/image29.jpg"/><Relationship Id="rId5" Type="http://schemas.openxmlformats.org/officeDocument/2006/relationships/image" Target="../media/image31.jpg"/><Relationship Id="rId6" Type="http://schemas.openxmlformats.org/officeDocument/2006/relationships/image" Target="../media/image3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4aS6zO6"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app.cirkitdesigner.com/project/12539e4e-f247-4fd3-b866-b7e3dfe86f38" TargetMode="Externa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app.cirkitdesigner.com/project/b8baa426-2ac7-4412-8076-747123f55ddf" TargetMode="Externa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app.cirkitdesigner.com/project/b55bdede-a5eb-4bb0-864a-6c4451489aa4" TargetMode="Externa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app.cirkitdesigner.com/project/ca0bff60-7145-4b9c-8fc4-807459d7fccb" TargetMode="Externa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github.com/DaPhysikist/music_streaming_device_code/tree/main" TargetMode="Externa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mouser.com/ProductDetail/665-AS04004PO2LW152R" TargetMode="External"/><Relationship Id="rId4" Type="http://schemas.openxmlformats.org/officeDocument/2006/relationships/hyperlink" Target="https://www.amazon.com/Teyleten-Robot-Amplifier-Interface-Filterless/dp/B0B4GK5R1R" TargetMode="External"/><Relationship Id="rId10" Type="http://schemas.openxmlformats.org/officeDocument/2006/relationships/hyperlink" Target="https://www.amazon.com/Breadboards-Solderless-Breadboard-Distribution-Connecting/dp/B07DL13RZH/" TargetMode="External"/><Relationship Id="rId9" Type="http://schemas.openxmlformats.org/officeDocument/2006/relationships/hyperlink" Target="https://www.amazon.com/EDGELEC-Breadboard-Multicolored-1pin-1pin-Connector/dp/B07GD1ZCHQ/" TargetMode="External"/><Relationship Id="rId5" Type="http://schemas.openxmlformats.org/officeDocument/2006/relationships/hyperlink" Target="https://www.amazon.com/dp/B0BFD4X6YV" TargetMode="External"/><Relationship Id="rId6" Type="http://schemas.openxmlformats.org/officeDocument/2006/relationships/hyperlink" Target="https://www.amazon.com/dp/B0BFD4X6YV" TargetMode="External"/><Relationship Id="rId7" Type="http://schemas.openxmlformats.org/officeDocument/2006/relationships/hyperlink" Target="https://www.amazon.com/dp/B07B68H6R8" TargetMode="External"/><Relationship Id="rId8" Type="http://schemas.openxmlformats.org/officeDocument/2006/relationships/hyperlink" Target="https://www.amazon.com/DIYables-ESP-WROOM-32-Development-Microcontroller-Compatible/dp/B0DRBKM49W/"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1.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00"/>
              <a:t>ESP32 Music Streaming Device Workshop</a:t>
            </a:r>
            <a:endParaRPr sz="3000"/>
          </a:p>
        </p:txBody>
      </p:sp>
      <p:sp>
        <p:nvSpPr>
          <p:cNvPr id="135" name="Google Shape;135;p13"/>
          <p:cNvSpPr txBox="1"/>
          <p:nvPr>
            <p:ph idx="1" type="subTitle"/>
          </p:nvPr>
        </p:nvSpPr>
        <p:spPr>
          <a:xfrm>
            <a:off x="4572000" y="3366475"/>
            <a:ext cx="4047000" cy="88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Pranav Mehta (Technical Chair) &amp; Phillip Pincencia (Signal Processing Chair)</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does Bluetooth A2DP work?</a:t>
            </a:r>
            <a:endParaRPr/>
          </a:p>
        </p:txBody>
      </p:sp>
      <p:sp>
        <p:nvSpPr>
          <p:cNvPr id="210" name="Google Shape;210;p22"/>
          <p:cNvSpPr txBox="1"/>
          <p:nvPr>
            <p:ph idx="1" type="body"/>
          </p:nvPr>
        </p:nvSpPr>
        <p:spPr>
          <a:xfrm>
            <a:off x="1228100" y="1233725"/>
            <a:ext cx="6939300" cy="3770700"/>
          </a:xfrm>
          <a:prstGeom prst="rect">
            <a:avLst/>
          </a:prstGeom>
        </p:spPr>
        <p:txBody>
          <a:bodyPr anchorCtr="0" anchor="t" bIns="91425" lIns="91425" spcFirstLastPara="1" rIns="91425" wrap="square" tIns="91425">
            <a:normAutofit fontScale="25000" lnSpcReduction="10000"/>
          </a:bodyPr>
          <a:lstStyle/>
          <a:p>
            <a:pPr indent="0" lvl="0" marL="0" rtl="0" algn="l">
              <a:spcBef>
                <a:spcPts val="1200"/>
              </a:spcBef>
              <a:spcAft>
                <a:spcPts val="0"/>
              </a:spcAft>
              <a:buNone/>
            </a:pPr>
            <a:r>
              <a:rPr b="1" lang="en" sz="4800">
                <a:latin typeface="Times New Roman"/>
                <a:ea typeface="Times New Roman"/>
                <a:cs typeface="Times New Roman"/>
                <a:sym typeface="Times New Roman"/>
              </a:rPr>
              <a:t>Advanced Audio Distribution Profile</a:t>
            </a:r>
            <a:r>
              <a:rPr lang="en" sz="4800">
                <a:latin typeface="Times New Roman"/>
                <a:ea typeface="Times New Roman"/>
                <a:cs typeface="Times New Roman"/>
                <a:sym typeface="Times New Roman"/>
              </a:rPr>
              <a:t> </a:t>
            </a:r>
            <a:endParaRPr sz="4800">
              <a:latin typeface="Times New Roman"/>
              <a:ea typeface="Times New Roman"/>
              <a:cs typeface="Times New Roman"/>
              <a:sym typeface="Times New Roman"/>
            </a:endParaRPr>
          </a:p>
          <a:p>
            <a:pPr indent="-304800" lvl="0" marL="457200" rtl="0" algn="l">
              <a:spcBef>
                <a:spcPts val="1200"/>
              </a:spcBef>
              <a:spcAft>
                <a:spcPts val="0"/>
              </a:spcAft>
              <a:buClr>
                <a:schemeClr val="lt1"/>
              </a:buClr>
              <a:buSzPct val="100000"/>
              <a:buFont typeface="Arial"/>
              <a:buChar char="●"/>
            </a:pPr>
            <a:r>
              <a:rPr lang="en" sz="4800">
                <a:latin typeface="Times New Roman"/>
                <a:ea typeface="Times New Roman"/>
                <a:cs typeface="Times New Roman"/>
                <a:sym typeface="Times New Roman"/>
              </a:rPr>
              <a:t>Encodes &amp; transmits audio over Bluetooth → decodes it at the receiver.</a:t>
            </a:r>
            <a:endParaRPr sz="4800">
              <a:latin typeface="Times New Roman"/>
              <a:ea typeface="Times New Roman"/>
              <a:cs typeface="Times New Roman"/>
              <a:sym typeface="Times New Roman"/>
            </a:endParaRPr>
          </a:p>
          <a:p>
            <a:pPr indent="-304800" lvl="0" marL="457200" rtl="0" algn="l">
              <a:spcBef>
                <a:spcPts val="0"/>
              </a:spcBef>
              <a:spcAft>
                <a:spcPts val="0"/>
              </a:spcAft>
              <a:buClr>
                <a:schemeClr val="lt1"/>
              </a:buClr>
              <a:buSzPct val="100000"/>
              <a:buFont typeface="Arial"/>
              <a:buChar char="●"/>
            </a:pPr>
            <a:r>
              <a:rPr b="1" lang="en" sz="4800">
                <a:latin typeface="Times New Roman"/>
                <a:ea typeface="Times New Roman"/>
                <a:cs typeface="Times New Roman"/>
                <a:sym typeface="Times New Roman"/>
              </a:rPr>
              <a:t>Components</a:t>
            </a:r>
            <a:r>
              <a:rPr lang="en" sz="4800">
                <a:latin typeface="Times New Roman"/>
                <a:ea typeface="Times New Roman"/>
                <a:cs typeface="Times New Roman"/>
                <a:sym typeface="Times New Roman"/>
              </a:rPr>
              <a:t>:</a:t>
            </a:r>
            <a:endParaRPr sz="4800">
              <a:latin typeface="Times New Roman"/>
              <a:ea typeface="Times New Roman"/>
              <a:cs typeface="Times New Roman"/>
              <a:sym typeface="Times New Roman"/>
            </a:endParaRPr>
          </a:p>
          <a:p>
            <a:pPr indent="-304800" lvl="1" marL="914400" rtl="0" algn="l">
              <a:spcBef>
                <a:spcPts val="0"/>
              </a:spcBef>
              <a:spcAft>
                <a:spcPts val="0"/>
              </a:spcAft>
              <a:buClr>
                <a:schemeClr val="lt1"/>
              </a:buClr>
              <a:buSzPct val="100000"/>
              <a:buFont typeface="Arial"/>
              <a:buChar char="○"/>
            </a:pPr>
            <a:r>
              <a:rPr b="1" lang="en" sz="4800">
                <a:latin typeface="Times New Roman"/>
                <a:ea typeface="Times New Roman"/>
                <a:cs typeface="Times New Roman"/>
                <a:sym typeface="Times New Roman"/>
              </a:rPr>
              <a:t>Source (SRC)</a:t>
            </a:r>
            <a:r>
              <a:rPr lang="en" sz="4800">
                <a:latin typeface="Times New Roman"/>
                <a:ea typeface="Times New Roman"/>
                <a:cs typeface="Times New Roman"/>
                <a:sym typeface="Times New Roman"/>
              </a:rPr>
              <a:t>: The device sending audio (e.g., phone, laptop).</a:t>
            </a:r>
            <a:endParaRPr sz="4800">
              <a:latin typeface="Times New Roman"/>
              <a:ea typeface="Times New Roman"/>
              <a:cs typeface="Times New Roman"/>
              <a:sym typeface="Times New Roman"/>
            </a:endParaRPr>
          </a:p>
          <a:p>
            <a:pPr indent="-304800" lvl="1" marL="914400" rtl="0" algn="l">
              <a:spcBef>
                <a:spcPts val="0"/>
              </a:spcBef>
              <a:spcAft>
                <a:spcPts val="0"/>
              </a:spcAft>
              <a:buClr>
                <a:schemeClr val="lt1"/>
              </a:buClr>
              <a:buSzPct val="100000"/>
              <a:buFont typeface="Arial"/>
              <a:buChar char="○"/>
            </a:pPr>
            <a:r>
              <a:rPr b="1" lang="en" sz="4800">
                <a:latin typeface="Times New Roman"/>
                <a:ea typeface="Times New Roman"/>
                <a:cs typeface="Times New Roman"/>
                <a:sym typeface="Times New Roman"/>
              </a:rPr>
              <a:t>Sink (SNK)</a:t>
            </a:r>
            <a:r>
              <a:rPr lang="en" sz="4800">
                <a:latin typeface="Times New Roman"/>
                <a:ea typeface="Times New Roman"/>
                <a:cs typeface="Times New Roman"/>
                <a:sym typeface="Times New Roman"/>
              </a:rPr>
              <a:t>: The device receiving audio (e.g., Bluetooth speaker, headphones).</a:t>
            </a:r>
            <a:endParaRPr sz="4800">
              <a:latin typeface="Times New Roman"/>
              <a:ea typeface="Times New Roman"/>
              <a:cs typeface="Times New Roman"/>
              <a:sym typeface="Times New Roman"/>
            </a:endParaRPr>
          </a:p>
          <a:p>
            <a:pPr indent="-304800" lvl="1" marL="914400" rtl="0" algn="l">
              <a:spcBef>
                <a:spcPts val="0"/>
              </a:spcBef>
              <a:spcAft>
                <a:spcPts val="0"/>
              </a:spcAft>
              <a:buClr>
                <a:schemeClr val="lt1"/>
              </a:buClr>
              <a:buSzPct val="100000"/>
              <a:buFont typeface="Arial"/>
              <a:buChar char="○"/>
            </a:pPr>
            <a:r>
              <a:rPr b="1" lang="en" sz="4800">
                <a:latin typeface="Times New Roman"/>
                <a:ea typeface="Times New Roman"/>
                <a:cs typeface="Times New Roman"/>
                <a:sym typeface="Times New Roman"/>
              </a:rPr>
              <a:t>Codecs</a:t>
            </a:r>
            <a:r>
              <a:rPr lang="en" sz="4800">
                <a:latin typeface="Times New Roman"/>
                <a:ea typeface="Times New Roman"/>
                <a:cs typeface="Times New Roman"/>
                <a:sym typeface="Times New Roman"/>
              </a:rPr>
              <a:t>: Determines audio quality and compression.</a:t>
            </a:r>
            <a:endParaRPr sz="4800">
              <a:latin typeface="Times New Roman"/>
              <a:ea typeface="Times New Roman"/>
              <a:cs typeface="Times New Roman"/>
              <a:sym typeface="Times New Roman"/>
            </a:endParaRPr>
          </a:p>
          <a:p>
            <a:pPr indent="0" lvl="0" marL="0" rtl="0" algn="l">
              <a:spcBef>
                <a:spcPts val="1200"/>
              </a:spcBef>
              <a:spcAft>
                <a:spcPts val="0"/>
              </a:spcAft>
              <a:buNone/>
            </a:pPr>
            <a:r>
              <a:rPr b="1" lang="en" sz="6400">
                <a:latin typeface="Times New Roman"/>
                <a:ea typeface="Times New Roman"/>
                <a:cs typeface="Times New Roman"/>
                <a:sym typeface="Times New Roman"/>
              </a:rPr>
              <a:t>Process</a:t>
            </a:r>
            <a:r>
              <a:rPr lang="en" sz="6400">
                <a:latin typeface="Times New Roman"/>
                <a:ea typeface="Times New Roman"/>
                <a:cs typeface="Times New Roman"/>
                <a:sym typeface="Times New Roman"/>
              </a:rPr>
              <a:t>:</a:t>
            </a:r>
            <a:br>
              <a:rPr lang="en" sz="4800">
                <a:latin typeface="Times New Roman"/>
                <a:ea typeface="Times New Roman"/>
                <a:cs typeface="Times New Roman"/>
                <a:sym typeface="Times New Roman"/>
              </a:rPr>
            </a:br>
            <a:r>
              <a:rPr lang="en" sz="4800">
                <a:latin typeface="Times New Roman"/>
                <a:ea typeface="Times New Roman"/>
                <a:cs typeface="Times New Roman"/>
                <a:sym typeface="Times New Roman"/>
              </a:rPr>
              <a:t>	</a:t>
            </a:r>
            <a:r>
              <a:rPr b="1" lang="en" sz="4800">
                <a:latin typeface="Times New Roman"/>
                <a:ea typeface="Times New Roman"/>
                <a:cs typeface="Times New Roman"/>
                <a:sym typeface="Times New Roman"/>
              </a:rPr>
              <a:t>Encoding</a:t>
            </a:r>
            <a:r>
              <a:rPr lang="en" sz="4800">
                <a:latin typeface="Times New Roman"/>
                <a:ea typeface="Times New Roman"/>
                <a:cs typeface="Times New Roman"/>
                <a:sym typeface="Times New Roman"/>
              </a:rPr>
              <a:t>: Audio source compresses audio using a codec </a:t>
            </a:r>
            <a:r>
              <a:rPr i="1" lang="en" sz="4800">
                <a:latin typeface="Times New Roman"/>
                <a:ea typeface="Times New Roman"/>
                <a:cs typeface="Times New Roman"/>
                <a:sym typeface="Times New Roman"/>
              </a:rPr>
              <a:t>(SBC, AAC, aptX).</a:t>
            </a:r>
            <a:endParaRPr i="1" sz="4800">
              <a:latin typeface="Times New Roman"/>
              <a:ea typeface="Times New Roman"/>
              <a:cs typeface="Times New Roman"/>
              <a:sym typeface="Times New Roman"/>
            </a:endParaRPr>
          </a:p>
          <a:p>
            <a:pPr indent="0" lvl="0" marL="457200" rtl="0" algn="l">
              <a:spcBef>
                <a:spcPts val="1200"/>
              </a:spcBef>
              <a:spcAft>
                <a:spcPts val="0"/>
              </a:spcAft>
              <a:buNone/>
            </a:pPr>
            <a:r>
              <a:rPr b="1" lang="en" sz="4800">
                <a:latin typeface="Times New Roman"/>
                <a:ea typeface="Times New Roman"/>
                <a:cs typeface="Times New Roman"/>
                <a:sym typeface="Times New Roman"/>
              </a:rPr>
              <a:t>Transmission</a:t>
            </a:r>
            <a:r>
              <a:rPr lang="en" sz="4800">
                <a:latin typeface="Times New Roman"/>
                <a:ea typeface="Times New Roman"/>
                <a:cs typeface="Times New Roman"/>
                <a:sym typeface="Times New Roman"/>
              </a:rPr>
              <a:t>: Compressed audio is sent via Bluetooth.</a:t>
            </a:r>
            <a:endParaRPr sz="4800">
              <a:latin typeface="Times New Roman"/>
              <a:ea typeface="Times New Roman"/>
              <a:cs typeface="Times New Roman"/>
              <a:sym typeface="Times New Roman"/>
            </a:endParaRPr>
          </a:p>
          <a:p>
            <a:pPr indent="0" lvl="0" marL="457200" rtl="0" algn="l">
              <a:spcBef>
                <a:spcPts val="1200"/>
              </a:spcBef>
              <a:spcAft>
                <a:spcPts val="0"/>
              </a:spcAft>
              <a:buNone/>
            </a:pPr>
            <a:r>
              <a:rPr b="1" lang="en" sz="4800">
                <a:latin typeface="Times New Roman"/>
                <a:ea typeface="Times New Roman"/>
                <a:cs typeface="Times New Roman"/>
                <a:sym typeface="Times New Roman"/>
              </a:rPr>
              <a:t>Decoding &amp; Playback</a:t>
            </a:r>
            <a:r>
              <a:rPr lang="en" sz="4800">
                <a:latin typeface="Times New Roman"/>
                <a:ea typeface="Times New Roman"/>
                <a:cs typeface="Times New Roman"/>
                <a:sym typeface="Times New Roman"/>
              </a:rPr>
              <a:t>: SNK decodes and plays the audio.</a:t>
            </a:r>
            <a:endParaRPr sz="4800">
              <a:latin typeface="Times New Roman"/>
              <a:ea typeface="Times New Roman"/>
              <a:cs typeface="Times New Roman"/>
              <a:sym typeface="Times New Roman"/>
            </a:endParaRPr>
          </a:p>
          <a:p>
            <a:pPr indent="0" lvl="0" marL="0" rtl="0" algn="l">
              <a:spcBef>
                <a:spcPts val="1200"/>
              </a:spcBef>
              <a:spcAft>
                <a:spcPts val="0"/>
              </a:spcAft>
              <a:buNone/>
            </a:pPr>
            <a:r>
              <a:rPr b="1" lang="en" sz="4800">
                <a:latin typeface="Times New Roman"/>
                <a:ea typeface="Times New Roman"/>
                <a:cs typeface="Times New Roman"/>
                <a:sym typeface="Times New Roman"/>
              </a:rPr>
              <a:t>Latency considerations</a:t>
            </a:r>
            <a:r>
              <a:rPr lang="en" sz="4800">
                <a:latin typeface="Times New Roman"/>
                <a:ea typeface="Times New Roman"/>
                <a:cs typeface="Times New Roman"/>
                <a:sym typeface="Times New Roman"/>
              </a:rPr>
              <a:t>: Why some codecs (aptX Low Latency) improve sync.</a:t>
            </a:r>
            <a:br>
              <a:rPr lang="en" sz="4800">
                <a:latin typeface="Times New Roman"/>
                <a:ea typeface="Times New Roman"/>
                <a:cs typeface="Times New Roman"/>
                <a:sym typeface="Times New Roman"/>
              </a:rPr>
            </a:br>
            <a:endParaRPr sz="4800">
              <a:latin typeface="Times New Roman"/>
              <a:ea typeface="Times New Roman"/>
              <a:cs typeface="Times New Roman"/>
              <a:sym typeface="Times New Roman"/>
            </a:endParaRPr>
          </a:p>
          <a:p>
            <a:pPr indent="-304800" lvl="0" marL="457200" rtl="0" algn="l">
              <a:spcBef>
                <a:spcPts val="1200"/>
              </a:spcBef>
              <a:spcAft>
                <a:spcPts val="0"/>
              </a:spcAft>
              <a:buClr>
                <a:schemeClr val="lt1"/>
              </a:buClr>
              <a:buSzPct val="100000"/>
              <a:buFont typeface="Arial"/>
              <a:buChar char="●"/>
            </a:pPr>
            <a:r>
              <a:rPr b="1" lang="en" sz="4800">
                <a:latin typeface="Times New Roman"/>
                <a:ea typeface="Times New Roman"/>
                <a:cs typeface="Times New Roman"/>
                <a:sym typeface="Times New Roman"/>
              </a:rPr>
              <a:t>Bluetooth versions &amp; impact</a:t>
            </a:r>
            <a:r>
              <a:rPr lang="en" sz="4800">
                <a:latin typeface="Times New Roman"/>
                <a:ea typeface="Times New Roman"/>
                <a:cs typeface="Times New Roman"/>
                <a:sym typeface="Times New Roman"/>
              </a:rPr>
              <a:t>: How Bluetooth 5.0+ improves bandwidth and quality.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little bit about audio encoding…</a:t>
            </a:r>
            <a:endParaRPr/>
          </a:p>
        </p:txBody>
      </p:sp>
      <p:sp>
        <p:nvSpPr>
          <p:cNvPr id="216" name="Google Shape;216;p23"/>
          <p:cNvSpPr txBox="1"/>
          <p:nvPr>
            <p:ph idx="1" type="body"/>
          </p:nvPr>
        </p:nvSpPr>
        <p:spPr>
          <a:xfrm>
            <a:off x="1326900" y="1141400"/>
            <a:ext cx="7038900" cy="3789000"/>
          </a:xfrm>
          <a:prstGeom prst="rect">
            <a:avLst/>
          </a:prstGeom>
        </p:spPr>
        <p:txBody>
          <a:bodyPr anchorCtr="0" anchor="t" bIns="91425" lIns="91425" spcFirstLastPara="1" rIns="91425" wrap="square" tIns="91425">
            <a:normAutofit fontScale="32500" lnSpcReduction="10000"/>
          </a:bodyPr>
          <a:lstStyle/>
          <a:p>
            <a:pPr indent="0" lvl="0" marL="0" rtl="0" algn="l">
              <a:spcBef>
                <a:spcPts val="1200"/>
              </a:spcBef>
              <a:spcAft>
                <a:spcPts val="0"/>
              </a:spcAft>
              <a:buNone/>
            </a:pPr>
            <a:r>
              <a:rPr b="1" lang="en" sz="4800">
                <a:latin typeface="Times New Roman"/>
                <a:ea typeface="Times New Roman"/>
                <a:cs typeface="Times New Roman"/>
                <a:sym typeface="Times New Roman"/>
              </a:rPr>
              <a:t>Audio codecs used in Bluetooth A2DP</a:t>
            </a:r>
            <a:endParaRPr sz="4800">
              <a:latin typeface="Times New Roman"/>
              <a:ea typeface="Times New Roman"/>
              <a:cs typeface="Times New Roman"/>
              <a:sym typeface="Times New Roman"/>
            </a:endParaRPr>
          </a:p>
          <a:p>
            <a:pPr indent="-327660" lvl="1" marL="914400" rtl="0" algn="l">
              <a:spcBef>
                <a:spcPts val="1200"/>
              </a:spcBef>
              <a:spcAft>
                <a:spcPts val="0"/>
              </a:spcAft>
              <a:buClr>
                <a:schemeClr val="lt1"/>
              </a:buClr>
              <a:buSzPct val="100000"/>
              <a:buFont typeface="Times New Roman"/>
              <a:buChar char="○"/>
            </a:pPr>
            <a:r>
              <a:rPr b="1" lang="en" sz="4800">
                <a:latin typeface="Times New Roman"/>
                <a:ea typeface="Times New Roman"/>
                <a:cs typeface="Times New Roman"/>
                <a:sym typeface="Times New Roman"/>
              </a:rPr>
              <a:t>SBC</a:t>
            </a:r>
            <a:r>
              <a:rPr lang="en" sz="4800">
                <a:latin typeface="Times New Roman"/>
                <a:ea typeface="Times New Roman"/>
                <a:cs typeface="Times New Roman"/>
                <a:sym typeface="Times New Roman"/>
              </a:rPr>
              <a:t> </a:t>
            </a:r>
            <a:r>
              <a:rPr i="1" lang="en" sz="4800">
                <a:latin typeface="Times New Roman"/>
                <a:ea typeface="Times New Roman"/>
                <a:cs typeface="Times New Roman"/>
                <a:sym typeface="Times New Roman"/>
              </a:rPr>
              <a:t>(default, low complexity, used in all Bluetooth devices)</a:t>
            </a:r>
            <a:r>
              <a:rPr lang="en" sz="4800">
                <a:latin typeface="Times New Roman"/>
                <a:ea typeface="Times New Roman"/>
                <a:cs typeface="Times New Roman"/>
                <a:sym typeface="Times New Roman"/>
              </a:rPr>
              <a:t>.</a:t>
            </a:r>
            <a:endParaRPr sz="4800">
              <a:latin typeface="Times New Roman"/>
              <a:ea typeface="Times New Roman"/>
              <a:cs typeface="Times New Roman"/>
              <a:sym typeface="Times New Roman"/>
            </a:endParaRPr>
          </a:p>
          <a:p>
            <a:pPr indent="-327660" lvl="1" marL="914400" rtl="0" algn="l">
              <a:spcBef>
                <a:spcPts val="0"/>
              </a:spcBef>
              <a:spcAft>
                <a:spcPts val="0"/>
              </a:spcAft>
              <a:buClr>
                <a:schemeClr val="lt1"/>
              </a:buClr>
              <a:buSzPct val="100000"/>
              <a:buFont typeface="Times New Roman"/>
              <a:buChar char="○"/>
            </a:pPr>
            <a:r>
              <a:rPr b="1" lang="en" sz="4800">
                <a:latin typeface="Times New Roman"/>
                <a:ea typeface="Times New Roman"/>
                <a:cs typeface="Times New Roman"/>
                <a:sym typeface="Times New Roman"/>
              </a:rPr>
              <a:t>AAC</a:t>
            </a:r>
            <a:r>
              <a:rPr lang="en" sz="4800">
                <a:latin typeface="Times New Roman"/>
                <a:ea typeface="Times New Roman"/>
                <a:cs typeface="Times New Roman"/>
                <a:sym typeface="Times New Roman"/>
              </a:rPr>
              <a:t> </a:t>
            </a:r>
            <a:r>
              <a:rPr i="1" lang="en" sz="4800">
                <a:latin typeface="Times New Roman"/>
                <a:ea typeface="Times New Roman"/>
                <a:cs typeface="Times New Roman"/>
                <a:sym typeface="Times New Roman"/>
              </a:rPr>
              <a:t>(used in Apple devices, better quality at low bitrates)</a:t>
            </a:r>
            <a:r>
              <a:rPr lang="en" sz="4800">
                <a:latin typeface="Times New Roman"/>
                <a:ea typeface="Times New Roman"/>
                <a:cs typeface="Times New Roman"/>
                <a:sym typeface="Times New Roman"/>
              </a:rPr>
              <a:t>.</a:t>
            </a:r>
            <a:endParaRPr sz="4800">
              <a:latin typeface="Times New Roman"/>
              <a:ea typeface="Times New Roman"/>
              <a:cs typeface="Times New Roman"/>
              <a:sym typeface="Times New Roman"/>
            </a:endParaRPr>
          </a:p>
          <a:p>
            <a:pPr indent="-327660" lvl="1" marL="914400" rtl="0" algn="l">
              <a:spcBef>
                <a:spcPts val="0"/>
              </a:spcBef>
              <a:spcAft>
                <a:spcPts val="0"/>
              </a:spcAft>
              <a:buClr>
                <a:schemeClr val="lt1"/>
              </a:buClr>
              <a:buSzPct val="100000"/>
              <a:buFont typeface="Times New Roman"/>
              <a:buChar char="○"/>
            </a:pPr>
            <a:r>
              <a:rPr b="1" lang="en" sz="4800">
                <a:latin typeface="Times New Roman"/>
                <a:ea typeface="Times New Roman"/>
                <a:cs typeface="Times New Roman"/>
                <a:sym typeface="Times New Roman"/>
              </a:rPr>
              <a:t>LDAC</a:t>
            </a:r>
            <a:r>
              <a:rPr lang="en" sz="4800">
                <a:latin typeface="Times New Roman"/>
                <a:ea typeface="Times New Roman"/>
                <a:cs typeface="Times New Roman"/>
                <a:sym typeface="Times New Roman"/>
              </a:rPr>
              <a:t> </a:t>
            </a:r>
            <a:r>
              <a:rPr i="1" lang="en" sz="4800">
                <a:latin typeface="Times New Roman"/>
                <a:ea typeface="Times New Roman"/>
                <a:cs typeface="Times New Roman"/>
                <a:sym typeface="Times New Roman"/>
              </a:rPr>
              <a:t>(Sony’s high-quality codec, supports hi-res audio, in Android)</a:t>
            </a:r>
            <a:r>
              <a:rPr lang="en" sz="4800">
                <a:latin typeface="Times New Roman"/>
                <a:ea typeface="Times New Roman"/>
                <a:cs typeface="Times New Roman"/>
                <a:sym typeface="Times New Roman"/>
              </a:rPr>
              <a:t>.</a:t>
            </a:r>
            <a:endParaRPr sz="4800">
              <a:latin typeface="Times New Roman"/>
              <a:ea typeface="Times New Roman"/>
              <a:cs typeface="Times New Roman"/>
              <a:sym typeface="Times New Roman"/>
            </a:endParaRPr>
          </a:p>
          <a:p>
            <a:pPr indent="0" lvl="0" marL="0" rtl="0" algn="l">
              <a:spcBef>
                <a:spcPts val="1200"/>
              </a:spcBef>
              <a:spcAft>
                <a:spcPts val="0"/>
              </a:spcAft>
              <a:buNone/>
            </a:pPr>
            <a:r>
              <a:rPr b="1" lang="en" sz="4800">
                <a:latin typeface="Times New Roman"/>
                <a:ea typeface="Times New Roman"/>
                <a:cs typeface="Times New Roman"/>
                <a:sym typeface="Times New Roman"/>
              </a:rPr>
              <a:t>Trade-offs</a:t>
            </a:r>
            <a:endParaRPr sz="4800">
              <a:latin typeface="Times New Roman"/>
              <a:ea typeface="Times New Roman"/>
              <a:cs typeface="Times New Roman"/>
              <a:sym typeface="Times New Roman"/>
            </a:endParaRPr>
          </a:p>
          <a:p>
            <a:pPr indent="-327660" lvl="1" marL="914400" rtl="0" algn="l">
              <a:spcBef>
                <a:spcPts val="1200"/>
              </a:spcBef>
              <a:spcAft>
                <a:spcPts val="0"/>
              </a:spcAft>
              <a:buClr>
                <a:schemeClr val="lt1"/>
              </a:buClr>
              <a:buSzPct val="100000"/>
              <a:buFont typeface="Times New Roman"/>
              <a:buChar char="○"/>
            </a:pPr>
            <a:r>
              <a:rPr lang="en" sz="4800">
                <a:latin typeface="Times New Roman"/>
                <a:ea typeface="Times New Roman"/>
                <a:cs typeface="Times New Roman"/>
                <a:sym typeface="Times New Roman"/>
              </a:rPr>
              <a:t>Higher bitrates → better quality, but more bandwidth usage.</a:t>
            </a:r>
            <a:endParaRPr sz="4800">
              <a:latin typeface="Times New Roman"/>
              <a:ea typeface="Times New Roman"/>
              <a:cs typeface="Times New Roman"/>
              <a:sym typeface="Times New Roman"/>
            </a:endParaRPr>
          </a:p>
          <a:p>
            <a:pPr indent="-327660" lvl="1" marL="914400" rtl="0" algn="l">
              <a:spcBef>
                <a:spcPts val="0"/>
              </a:spcBef>
              <a:spcAft>
                <a:spcPts val="0"/>
              </a:spcAft>
              <a:buClr>
                <a:schemeClr val="lt1"/>
              </a:buClr>
              <a:buSzPct val="100000"/>
              <a:buFont typeface="Times New Roman"/>
              <a:buChar char="○"/>
            </a:pPr>
            <a:r>
              <a:rPr lang="en" sz="4800">
                <a:latin typeface="Times New Roman"/>
                <a:ea typeface="Times New Roman"/>
                <a:cs typeface="Times New Roman"/>
                <a:sym typeface="Times New Roman"/>
              </a:rPr>
              <a:t>SBC is widely compatible but not the best for high-quality audio.</a:t>
            </a:r>
            <a:endParaRPr sz="4800">
              <a:latin typeface="Times New Roman"/>
              <a:ea typeface="Times New Roman"/>
              <a:cs typeface="Times New Roman"/>
              <a:sym typeface="Times New Roman"/>
            </a:endParaRPr>
          </a:p>
          <a:p>
            <a:pPr indent="0" lvl="0" marL="0" rtl="0" algn="l">
              <a:spcBef>
                <a:spcPts val="1200"/>
              </a:spcBef>
              <a:spcAft>
                <a:spcPts val="0"/>
              </a:spcAft>
              <a:buNone/>
            </a:pPr>
            <a:r>
              <a:rPr b="1" lang="en" sz="4800">
                <a:latin typeface="Times New Roman"/>
                <a:ea typeface="Times New Roman"/>
                <a:cs typeface="Times New Roman"/>
                <a:sym typeface="Times New Roman"/>
              </a:rPr>
              <a:t>Lossless vs. lossy encoding</a:t>
            </a:r>
            <a:endParaRPr b="1" sz="4800">
              <a:latin typeface="Times New Roman"/>
              <a:ea typeface="Times New Roman"/>
              <a:cs typeface="Times New Roman"/>
              <a:sym typeface="Times New Roman"/>
            </a:endParaRPr>
          </a:p>
          <a:p>
            <a:pPr indent="0" lvl="0" marL="0" rtl="0" algn="l">
              <a:spcBef>
                <a:spcPts val="1200"/>
              </a:spcBef>
              <a:spcAft>
                <a:spcPts val="0"/>
              </a:spcAft>
              <a:buNone/>
            </a:pPr>
            <a:r>
              <a:rPr b="1" lang="en" sz="4800">
                <a:latin typeface="Times New Roman"/>
                <a:ea typeface="Times New Roman"/>
                <a:cs typeface="Times New Roman"/>
                <a:sym typeface="Times New Roman"/>
              </a:rPr>
              <a:t>Lossless: No data loss (reversible) → Run-length, Huffman, Arithmetic</a:t>
            </a:r>
            <a:endParaRPr b="1" sz="4800">
              <a:latin typeface="Times New Roman"/>
              <a:ea typeface="Times New Roman"/>
              <a:cs typeface="Times New Roman"/>
              <a:sym typeface="Times New Roman"/>
            </a:endParaRPr>
          </a:p>
          <a:p>
            <a:pPr indent="0" lvl="0" marL="0" rtl="0" algn="l">
              <a:spcBef>
                <a:spcPts val="1200"/>
              </a:spcBef>
              <a:spcAft>
                <a:spcPts val="1200"/>
              </a:spcAft>
              <a:buNone/>
            </a:pPr>
            <a:r>
              <a:rPr b="1" lang="en" sz="4800">
                <a:latin typeface="Times New Roman"/>
                <a:ea typeface="Times New Roman"/>
                <a:cs typeface="Times New Roman"/>
                <a:sym typeface="Times New Roman"/>
              </a:rPr>
              <a:t>Lossy: Data loss, but significant compression → DCT, DWT</a:t>
            </a:r>
            <a:endParaRPr b="1" sz="48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22" name="Google Shape;222;p24"/>
          <p:cNvSpPr txBox="1"/>
          <p:nvPr>
            <p:ph idx="1" type="body"/>
          </p:nvPr>
        </p:nvSpPr>
        <p:spPr>
          <a:xfrm>
            <a:off x="363125" y="1684575"/>
            <a:ext cx="4632600" cy="291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500"/>
              <a:t>Download Arduino IDE if you don’t already have it: </a:t>
            </a:r>
            <a:r>
              <a:rPr lang="en" sz="1500" u="sng">
                <a:solidFill>
                  <a:schemeClr val="hlink"/>
                </a:solidFill>
                <a:hlinkClick r:id="rId3"/>
              </a:rPr>
              <a:t>https://www.arduino.cc/en/software</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rPr lang="en" sz="1500"/>
              <a:t>Go to boards manager and install the esp32 library by Espressif</a:t>
            </a:r>
            <a:endParaRPr sz="1500"/>
          </a:p>
          <a:p>
            <a:pPr indent="0" lvl="0" marL="0" rtl="0" algn="l">
              <a:spcBef>
                <a:spcPts val="1200"/>
              </a:spcBef>
              <a:spcAft>
                <a:spcPts val="0"/>
              </a:spcAft>
              <a:buNone/>
            </a:pPr>
            <a:br>
              <a:rPr lang="en" sz="1500"/>
            </a:br>
            <a:br>
              <a:rPr lang="en" sz="1500"/>
            </a:br>
            <a:r>
              <a:rPr lang="en" sz="1500"/>
              <a:t>Go to library manager and install </a:t>
            </a:r>
            <a:r>
              <a:rPr lang="en" sz="1500"/>
              <a:t>the</a:t>
            </a:r>
            <a:r>
              <a:rPr lang="en" sz="1500"/>
              <a:t> Adafruit SSD1306 library</a:t>
            </a:r>
            <a:br>
              <a:rPr lang="en" sz="1500"/>
            </a:b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rPr lang="en" sz="1500"/>
              <a:t> </a:t>
            </a:r>
            <a:endParaRPr sz="1500"/>
          </a:p>
        </p:txBody>
      </p:sp>
      <p:pic>
        <p:nvPicPr>
          <p:cNvPr id="223" name="Google Shape;223;p24"/>
          <p:cNvPicPr preferRelativeResize="0"/>
          <p:nvPr/>
        </p:nvPicPr>
        <p:blipFill rotWithShape="1">
          <a:blip r:embed="rId4">
            <a:alphaModFix/>
          </a:blip>
          <a:srcRect b="0" l="0" r="23850" t="0"/>
          <a:stretch/>
        </p:blipFill>
        <p:spPr>
          <a:xfrm>
            <a:off x="7229275" y="1124200"/>
            <a:ext cx="1464455" cy="3835650"/>
          </a:xfrm>
          <a:prstGeom prst="rect">
            <a:avLst/>
          </a:prstGeom>
          <a:noFill/>
          <a:ln>
            <a:noFill/>
          </a:ln>
        </p:spPr>
      </p:pic>
      <p:pic>
        <p:nvPicPr>
          <p:cNvPr id="224" name="Google Shape;224;p24"/>
          <p:cNvPicPr preferRelativeResize="0"/>
          <p:nvPr/>
        </p:nvPicPr>
        <p:blipFill rotWithShape="1">
          <a:blip r:embed="rId5">
            <a:alphaModFix/>
          </a:blip>
          <a:srcRect b="4634" l="3345" r="12372" t="0"/>
          <a:stretch/>
        </p:blipFill>
        <p:spPr>
          <a:xfrm>
            <a:off x="5253725" y="1456525"/>
            <a:ext cx="1550400" cy="3367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30" name="Google Shape;230;p25"/>
          <p:cNvSpPr txBox="1"/>
          <p:nvPr>
            <p:ph idx="1" type="body"/>
          </p:nvPr>
        </p:nvSpPr>
        <p:spPr>
          <a:xfrm>
            <a:off x="621500" y="1574900"/>
            <a:ext cx="43236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Open the folder where Arduino’s files are on your computer. You can find this by clicking File-&gt;Preferences. Then navigate to the libraries folder inside that. Open a terminal window inside the libraries folder, then run the following commands: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sz="1100">
                <a:solidFill>
                  <a:srgbClr val="F0F6FC"/>
                </a:solidFill>
                <a:highlight>
                  <a:srgbClr val="151B23"/>
                </a:highlight>
              </a:rPr>
              <a:t>git clone https://github.com/pschatzmann/ESP32-A2DP.git</a:t>
            </a:r>
            <a:endParaRPr sz="1100">
              <a:solidFill>
                <a:srgbClr val="F0F6FC"/>
              </a:solidFill>
              <a:highlight>
                <a:srgbClr val="151B23"/>
              </a:highlight>
            </a:endParaRPr>
          </a:p>
          <a:p>
            <a:pPr indent="0" lvl="0" marL="0" rtl="0" algn="l">
              <a:lnSpc>
                <a:spcPct val="145000"/>
              </a:lnSpc>
              <a:spcBef>
                <a:spcPts val="1200"/>
              </a:spcBef>
              <a:spcAft>
                <a:spcPts val="0"/>
              </a:spcAft>
              <a:buNone/>
            </a:pPr>
            <a:r>
              <a:rPr lang="en" sz="1100">
                <a:solidFill>
                  <a:srgbClr val="F0F6FC"/>
                </a:solidFill>
                <a:highlight>
                  <a:srgbClr val="151B23"/>
                </a:highlight>
              </a:rPr>
              <a:t>git clone https://github.com/pschatzmann/arduino-audio-tools.git</a:t>
            </a:r>
            <a:endParaRPr sz="1100">
              <a:solidFill>
                <a:srgbClr val="F0F6FC"/>
              </a:solidFill>
              <a:highlight>
                <a:srgbClr val="151B23"/>
              </a:highlight>
            </a:endParaRPr>
          </a:p>
          <a:p>
            <a:pPr indent="0" lvl="0" marL="0" rtl="0" algn="l">
              <a:spcBef>
                <a:spcPts val="0"/>
              </a:spcBef>
              <a:spcAft>
                <a:spcPts val="1200"/>
              </a:spcAft>
              <a:buNone/>
            </a:pPr>
            <a:r>
              <a:t/>
            </a:r>
            <a:endParaRPr/>
          </a:p>
        </p:txBody>
      </p:sp>
      <p:pic>
        <p:nvPicPr>
          <p:cNvPr id="231" name="Google Shape;231;p25"/>
          <p:cNvPicPr preferRelativeResize="0"/>
          <p:nvPr/>
        </p:nvPicPr>
        <p:blipFill rotWithShape="1">
          <a:blip r:embed="rId3">
            <a:alphaModFix/>
          </a:blip>
          <a:srcRect b="0" l="2987" r="0" t="0"/>
          <a:stretch/>
        </p:blipFill>
        <p:spPr>
          <a:xfrm>
            <a:off x="5192925" y="1616525"/>
            <a:ext cx="3793499" cy="2551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37" name="Google Shape;237;p26"/>
          <p:cNvSpPr txBox="1"/>
          <p:nvPr>
            <p:ph idx="1" type="body"/>
          </p:nvPr>
        </p:nvSpPr>
        <p:spPr>
          <a:xfrm>
            <a:off x="746050" y="1525125"/>
            <a:ext cx="4611600" cy="3315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500"/>
              <a:t>Connect your ESP32 to your computer using the USB A to C cable, red light should turn on</a:t>
            </a:r>
            <a:endParaRPr sz="1500"/>
          </a:p>
          <a:p>
            <a:pPr indent="0" lvl="0" marL="0" rtl="0" algn="l">
              <a:spcBef>
                <a:spcPts val="1200"/>
              </a:spcBef>
              <a:spcAft>
                <a:spcPts val="0"/>
              </a:spcAft>
              <a:buNone/>
            </a:pPr>
            <a:r>
              <a:rPr lang="en" sz="1500"/>
              <a:t>Open device manager on Windows (Mac you can check your dev folder) and you should see a new device pop up under COM ports on Windows when you plug the ESP in (Mac will see a new device in the dev folder) - if you do, everything will work, if not you will need to download the CH340 driver off the internet for your specific operating system</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rPr lang="en" sz="1500"/>
              <a:t> </a:t>
            </a:r>
            <a:endParaRPr sz="1500"/>
          </a:p>
        </p:txBody>
      </p:sp>
      <p:pic>
        <p:nvPicPr>
          <p:cNvPr id="238" name="Google Shape;238;p26"/>
          <p:cNvPicPr preferRelativeResize="0"/>
          <p:nvPr/>
        </p:nvPicPr>
        <p:blipFill rotWithShape="1">
          <a:blip r:embed="rId3">
            <a:alphaModFix/>
          </a:blip>
          <a:srcRect b="7595" l="1916" r="4590" t="0"/>
          <a:stretch/>
        </p:blipFill>
        <p:spPr>
          <a:xfrm>
            <a:off x="5577025" y="1460150"/>
            <a:ext cx="3255100" cy="3249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44" name="Google Shape;244;p27"/>
          <p:cNvSpPr txBox="1"/>
          <p:nvPr>
            <p:ph idx="1" type="body"/>
          </p:nvPr>
        </p:nvSpPr>
        <p:spPr>
          <a:xfrm>
            <a:off x="1814675" y="4265575"/>
            <a:ext cx="5714700" cy="1155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500"/>
              <a:t>Now select ESP32 dev module from the select board and port, and make sure to select the right port that you saw the ESP under in the device manager</a:t>
            </a:r>
            <a:endParaRPr sz="1500"/>
          </a:p>
          <a:p>
            <a:pPr indent="0" lvl="0" marL="0" rtl="0" algn="l">
              <a:spcBef>
                <a:spcPts val="1200"/>
              </a:spcBef>
              <a:spcAft>
                <a:spcPts val="1200"/>
              </a:spcAft>
              <a:buNone/>
            </a:pPr>
            <a:r>
              <a:rPr lang="en" sz="1500"/>
              <a:t> </a:t>
            </a:r>
            <a:endParaRPr sz="1500"/>
          </a:p>
        </p:txBody>
      </p:sp>
      <p:pic>
        <p:nvPicPr>
          <p:cNvPr id="245" name="Google Shape;245;p27"/>
          <p:cNvPicPr preferRelativeResize="0"/>
          <p:nvPr/>
        </p:nvPicPr>
        <p:blipFill>
          <a:blip r:embed="rId3">
            <a:alphaModFix/>
          </a:blip>
          <a:stretch>
            <a:fillRect/>
          </a:stretch>
        </p:blipFill>
        <p:spPr>
          <a:xfrm>
            <a:off x="1741350" y="1005175"/>
            <a:ext cx="5538951" cy="31331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51" name="Google Shape;251;p28"/>
          <p:cNvSpPr txBox="1"/>
          <p:nvPr>
            <p:ph idx="1" type="body"/>
          </p:nvPr>
        </p:nvSpPr>
        <p:spPr>
          <a:xfrm>
            <a:off x="1814675" y="4265575"/>
            <a:ext cx="5714700" cy="1155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Because we’re working with huge text scheme, we need to have a big app size → Change partition scheme</a:t>
            </a:r>
            <a:endParaRPr sz="1500"/>
          </a:p>
        </p:txBody>
      </p:sp>
      <p:pic>
        <p:nvPicPr>
          <p:cNvPr id="252" name="Google Shape;252;p28"/>
          <p:cNvPicPr preferRelativeResize="0"/>
          <p:nvPr/>
        </p:nvPicPr>
        <p:blipFill>
          <a:blip r:embed="rId3">
            <a:alphaModFix/>
          </a:blip>
          <a:stretch>
            <a:fillRect/>
          </a:stretch>
        </p:blipFill>
        <p:spPr>
          <a:xfrm>
            <a:off x="1297500" y="936300"/>
            <a:ext cx="3612699" cy="3270900"/>
          </a:xfrm>
          <a:prstGeom prst="rect">
            <a:avLst/>
          </a:prstGeom>
          <a:noFill/>
          <a:ln>
            <a:noFill/>
          </a:ln>
        </p:spPr>
      </p:pic>
      <p:sp>
        <p:nvSpPr>
          <p:cNvPr id="253" name="Google Shape;253;p28"/>
          <p:cNvSpPr txBox="1"/>
          <p:nvPr/>
        </p:nvSpPr>
        <p:spPr>
          <a:xfrm>
            <a:off x="5358775" y="2315438"/>
            <a:ext cx="4008600" cy="8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Tools → Partition Scheme → Huge APP</a:t>
            </a:r>
            <a:endParaRPr sz="13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Newbie Level: Board Setup + Blinky</a:t>
            </a:r>
            <a:endParaRPr/>
          </a:p>
        </p:txBody>
      </p:sp>
      <p:sp>
        <p:nvSpPr>
          <p:cNvPr id="259" name="Google Shape;259;p29"/>
          <p:cNvSpPr txBox="1"/>
          <p:nvPr>
            <p:ph idx="1" type="body"/>
          </p:nvPr>
        </p:nvSpPr>
        <p:spPr>
          <a:xfrm>
            <a:off x="428800" y="1428475"/>
            <a:ext cx="3186900" cy="357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Now copy this code into Arduino IDE, and click the arrow to compile and flash onto the ESP32. Since these are new, you will need to first press the EN button, then hold down the BOOT button while the code is flashing. If everything works, the LED should blink on and off (holding the button may not be always </a:t>
            </a:r>
            <a:r>
              <a:rPr lang="en" sz="1500"/>
              <a:t>necessary</a:t>
            </a:r>
            <a:r>
              <a:rPr lang="en" sz="1500"/>
              <a:t> depending on board model).</a:t>
            </a:r>
            <a:endParaRPr sz="1500"/>
          </a:p>
          <a:p>
            <a:pPr indent="0" lvl="0" marL="0" rtl="0" algn="l">
              <a:spcBef>
                <a:spcPts val="1200"/>
              </a:spcBef>
              <a:spcAft>
                <a:spcPts val="1200"/>
              </a:spcAft>
              <a:buNone/>
            </a:pPr>
            <a:r>
              <a:rPr lang="en" sz="1500"/>
              <a:t> </a:t>
            </a:r>
            <a:endParaRPr sz="1500"/>
          </a:p>
        </p:txBody>
      </p:sp>
      <p:sp>
        <p:nvSpPr>
          <p:cNvPr id="260" name="Google Shape;260;p29"/>
          <p:cNvSpPr txBox="1"/>
          <p:nvPr/>
        </p:nvSpPr>
        <p:spPr>
          <a:xfrm>
            <a:off x="3743300" y="1142800"/>
            <a:ext cx="5260200" cy="37479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#define LED_BUILTIN 2</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void setup()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 initialize digital pin LED_BUILTIN as an output.</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pinMode(LED_BUILTIN, OUTPUT);</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void loop()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digitalWrite(LED_BUILTIN, HIGH);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delay(1000);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digitalWrite(LED_BUILTIN, LOW);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  delay(1000);                      </a:t>
            </a:r>
            <a:endParaRPr sz="1150">
              <a:solidFill>
                <a:schemeClr val="lt1"/>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150">
                <a:solidFill>
                  <a:schemeClr val="lt1"/>
                </a:solidFill>
                <a:latin typeface="Courier New"/>
                <a:ea typeface="Courier New"/>
                <a:cs typeface="Courier New"/>
                <a:sym typeface="Courier New"/>
              </a:rPr>
              <a:t>}</a:t>
            </a:r>
            <a:endParaRPr sz="1150">
              <a:solidFill>
                <a:schemeClr val="lt1"/>
              </a:solidFill>
              <a:latin typeface="Courier New"/>
              <a:ea typeface="Courier New"/>
              <a:cs typeface="Courier New"/>
              <a:sym typeface="Courier New"/>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Soldering Time!</a:t>
            </a:r>
            <a:endParaRPr/>
          </a:p>
        </p:txBody>
      </p:sp>
      <p:sp>
        <p:nvSpPr>
          <p:cNvPr id="266" name="Google Shape;266;p30"/>
          <p:cNvSpPr txBox="1"/>
          <p:nvPr>
            <p:ph idx="1" type="body"/>
          </p:nvPr>
        </p:nvSpPr>
        <p:spPr>
          <a:xfrm>
            <a:off x="4711625" y="514050"/>
            <a:ext cx="4668900" cy="673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t>Refer to the below image on how to solder</a:t>
            </a:r>
            <a:endParaRPr sz="1600"/>
          </a:p>
        </p:txBody>
      </p:sp>
      <p:pic>
        <p:nvPicPr>
          <p:cNvPr id="267" name="Google Shape;267;p30"/>
          <p:cNvPicPr preferRelativeResize="0"/>
          <p:nvPr/>
        </p:nvPicPr>
        <p:blipFill>
          <a:blip r:embed="rId3">
            <a:alphaModFix/>
          </a:blip>
          <a:stretch>
            <a:fillRect/>
          </a:stretch>
        </p:blipFill>
        <p:spPr>
          <a:xfrm>
            <a:off x="1400375" y="1374500"/>
            <a:ext cx="6025343" cy="3530851"/>
          </a:xfrm>
          <a:prstGeom prst="rect">
            <a:avLst/>
          </a:prstGeom>
          <a:noFill/>
          <a:ln>
            <a:noFill/>
          </a:ln>
        </p:spPr>
      </p:pic>
      <p:cxnSp>
        <p:nvCxnSpPr>
          <p:cNvPr id="268" name="Google Shape;268;p30"/>
          <p:cNvCxnSpPr/>
          <p:nvPr/>
        </p:nvCxnSpPr>
        <p:spPr>
          <a:xfrm flipH="1">
            <a:off x="6679425" y="947875"/>
            <a:ext cx="279000" cy="338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Soldering the Header Pins</a:t>
            </a:r>
            <a:endParaRPr/>
          </a:p>
        </p:txBody>
      </p:sp>
      <p:sp>
        <p:nvSpPr>
          <p:cNvPr id="274" name="Google Shape;274;p31"/>
          <p:cNvSpPr txBox="1"/>
          <p:nvPr>
            <p:ph idx="1" type="body"/>
          </p:nvPr>
        </p:nvSpPr>
        <p:spPr>
          <a:xfrm>
            <a:off x="1297500" y="1376525"/>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Examine the header pins that came with your amplifier -&gt; the long end should go into your breadboard, this will hold them straight while you solder</a:t>
            </a:r>
            <a:endParaRPr/>
          </a:p>
          <a:p>
            <a:pPr indent="-311150" lvl="0" marL="457200" rtl="0" algn="l">
              <a:spcBef>
                <a:spcPts val="0"/>
              </a:spcBef>
              <a:spcAft>
                <a:spcPts val="0"/>
              </a:spcAft>
              <a:buSzPts val="1300"/>
              <a:buAutoNum type="arabicPeriod"/>
            </a:pPr>
            <a:r>
              <a:rPr lang="en"/>
              <a:t>Flip your amplifier PCB so that it is right side up</a:t>
            </a:r>
            <a:endParaRPr/>
          </a:p>
          <a:p>
            <a:pPr indent="-311150" lvl="0" marL="457200" rtl="0" algn="l">
              <a:spcBef>
                <a:spcPts val="0"/>
              </a:spcBef>
              <a:spcAft>
                <a:spcPts val="0"/>
              </a:spcAft>
              <a:buSzPts val="1300"/>
              <a:buAutoNum type="arabicPeriod"/>
            </a:pPr>
            <a:r>
              <a:rPr lang="en"/>
              <a:t>Align the amplifier holes with the pins and push them through</a:t>
            </a:r>
            <a:endParaRPr/>
          </a:p>
          <a:p>
            <a:pPr indent="-311150" lvl="0" marL="457200" rtl="0" algn="l">
              <a:spcBef>
                <a:spcPts val="0"/>
              </a:spcBef>
              <a:spcAft>
                <a:spcPts val="0"/>
              </a:spcAft>
              <a:buSzPts val="1300"/>
              <a:buAutoNum type="arabicPeriod"/>
            </a:pPr>
            <a:r>
              <a:rPr lang="en"/>
              <a:t>You will need to now solder these pins to the holes</a:t>
            </a:r>
            <a:endParaRPr/>
          </a:p>
        </p:txBody>
      </p:sp>
      <p:pic>
        <p:nvPicPr>
          <p:cNvPr id="275" name="Google Shape;275;p31"/>
          <p:cNvPicPr preferRelativeResize="0"/>
          <p:nvPr/>
        </p:nvPicPr>
        <p:blipFill rotWithShape="1">
          <a:blip r:embed="rId3">
            <a:alphaModFix/>
          </a:blip>
          <a:srcRect b="26713" l="21004" r="47757" t="50000"/>
          <a:stretch/>
        </p:blipFill>
        <p:spPr>
          <a:xfrm>
            <a:off x="1140375" y="3094000"/>
            <a:ext cx="919719" cy="914105"/>
          </a:xfrm>
          <a:prstGeom prst="rect">
            <a:avLst/>
          </a:prstGeom>
          <a:noFill/>
          <a:ln>
            <a:noFill/>
          </a:ln>
        </p:spPr>
      </p:pic>
      <p:pic>
        <p:nvPicPr>
          <p:cNvPr id="276" name="Google Shape;276;p31"/>
          <p:cNvPicPr preferRelativeResize="0"/>
          <p:nvPr/>
        </p:nvPicPr>
        <p:blipFill rotWithShape="1">
          <a:blip r:embed="rId4">
            <a:alphaModFix/>
          </a:blip>
          <a:srcRect b="38412" l="0" r="26691" t="0"/>
          <a:stretch/>
        </p:blipFill>
        <p:spPr>
          <a:xfrm>
            <a:off x="2575875" y="3740600"/>
            <a:ext cx="1450724" cy="914102"/>
          </a:xfrm>
          <a:prstGeom prst="rect">
            <a:avLst/>
          </a:prstGeom>
          <a:noFill/>
          <a:ln>
            <a:noFill/>
          </a:ln>
        </p:spPr>
      </p:pic>
      <p:pic>
        <p:nvPicPr>
          <p:cNvPr id="277" name="Google Shape;277;p31"/>
          <p:cNvPicPr preferRelativeResize="0"/>
          <p:nvPr/>
        </p:nvPicPr>
        <p:blipFill rotWithShape="1">
          <a:blip r:embed="rId5">
            <a:alphaModFix/>
          </a:blip>
          <a:srcRect b="4856" l="42975" r="11691" t="66857"/>
          <a:stretch/>
        </p:blipFill>
        <p:spPr>
          <a:xfrm>
            <a:off x="6385275" y="3141050"/>
            <a:ext cx="1748802" cy="1454877"/>
          </a:xfrm>
          <a:prstGeom prst="rect">
            <a:avLst/>
          </a:prstGeom>
          <a:noFill/>
          <a:ln>
            <a:noFill/>
          </a:ln>
        </p:spPr>
      </p:pic>
      <p:pic>
        <p:nvPicPr>
          <p:cNvPr id="278" name="Google Shape;278;p31"/>
          <p:cNvPicPr preferRelativeResize="0"/>
          <p:nvPr/>
        </p:nvPicPr>
        <p:blipFill rotWithShape="1">
          <a:blip r:embed="rId6">
            <a:alphaModFix/>
          </a:blip>
          <a:srcRect b="15864" l="32901" r="28867" t="50863"/>
          <a:stretch/>
        </p:blipFill>
        <p:spPr>
          <a:xfrm>
            <a:off x="4636475" y="3094000"/>
            <a:ext cx="1028697" cy="11937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2236475" y="754175"/>
            <a:ext cx="1193400" cy="66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100"/>
              <a:t>Slides</a:t>
            </a:r>
            <a:endParaRPr sz="2100"/>
          </a:p>
        </p:txBody>
      </p:sp>
      <p:sp>
        <p:nvSpPr>
          <p:cNvPr id="141" name="Google Shape;141;p14"/>
          <p:cNvSpPr txBox="1"/>
          <p:nvPr>
            <p:ph idx="1" type="body"/>
          </p:nvPr>
        </p:nvSpPr>
        <p:spPr>
          <a:xfrm>
            <a:off x="992075" y="3442775"/>
            <a:ext cx="3682200" cy="5079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1200"/>
              </a:spcAft>
              <a:buSzPts val="1018"/>
              <a:buNone/>
            </a:pPr>
            <a:r>
              <a:rPr lang="en" sz="2420" u="sng">
                <a:solidFill>
                  <a:schemeClr val="hlink"/>
                </a:solidFill>
                <a:hlinkClick r:id="rId3"/>
              </a:rPr>
              <a:t>http://bit.ly/4aS6zO6</a:t>
            </a:r>
            <a:r>
              <a:rPr lang="en" sz="2420"/>
              <a:t> </a:t>
            </a:r>
            <a:endParaRPr sz="2420"/>
          </a:p>
        </p:txBody>
      </p:sp>
      <p:pic>
        <p:nvPicPr>
          <p:cNvPr id="142" name="Google Shape;142;p14"/>
          <p:cNvPicPr preferRelativeResize="0"/>
          <p:nvPr/>
        </p:nvPicPr>
        <p:blipFill>
          <a:blip r:embed="rId4">
            <a:alphaModFix/>
          </a:blip>
          <a:stretch>
            <a:fillRect/>
          </a:stretch>
        </p:blipFill>
        <p:spPr>
          <a:xfrm>
            <a:off x="1826572" y="1380863"/>
            <a:ext cx="2013200" cy="201316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Soldering the Terminal</a:t>
            </a:r>
            <a:endParaRPr/>
          </a:p>
        </p:txBody>
      </p:sp>
      <p:sp>
        <p:nvSpPr>
          <p:cNvPr id="284" name="Google Shape;284;p32"/>
          <p:cNvSpPr txBox="1"/>
          <p:nvPr>
            <p:ph idx="1" type="body"/>
          </p:nvPr>
        </p:nvSpPr>
        <p:spPr>
          <a:xfrm>
            <a:off x="1297500" y="1163425"/>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Flip the </a:t>
            </a:r>
            <a:r>
              <a:rPr lang="en"/>
              <a:t>amplifier</a:t>
            </a:r>
            <a:r>
              <a:rPr lang="en"/>
              <a:t> upside down, orient the green terminal under it so that the two metal slots of the terminal face out and the pins of the terminal go through the two holes on the other side of the amplifier</a:t>
            </a:r>
            <a:endParaRPr/>
          </a:p>
          <a:p>
            <a:pPr indent="-311150" lvl="0" marL="457200" rtl="0" algn="l">
              <a:spcBef>
                <a:spcPts val="0"/>
              </a:spcBef>
              <a:spcAft>
                <a:spcPts val="0"/>
              </a:spcAft>
              <a:buSzPts val="1300"/>
              <a:buAutoNum type="arabicPeriod"/>
            </a:pPr>
            <a:r>
              <a:rPr lang="en"/>
              <a:t>Solder these pins to the holes of the amplifier</a:t>
            </a:r>
            <a:endParaRPr/>
          </a:p>
          <a:p>
            <a:pPr indent="-311150" lvl="0" marL="457200" rtl="0" algn="l">
              <a:spcBef>
                <a:spcPts val="0"/>
              </a:spcBef>
              <a:spcAft>
                <a:spcPts val="0"/>
              </a:spcAft>
              <a:buSzPts val="1300"/>
              <a:buAutoNum type="arabicPeriod"/>
            </a:pPr>
            <a:r>
              <a:rPr lang="en"/>
              <a:t>Final result should look like this:</a:t>
            </a:r>
            <a:br>
              <a:rPr lang="en"/>
            </a:br>
            <a:r>
              <a:rPr lang="en"/>
              <a:t>                                                          </a:t>
            </a:r>
            <a:endParaRPr/>
          </a:p>
        </p:txBody>
      </p:sp>
      <p:pic>
        <p:nvPicPr>
          <p:cNvPr id="285" name="Google Shape;285;p32"/>
          <p:cNvPicPr preferRelativeResize="0"/>
          <p:nvPr/>
        </p:nvPicPr>
        <p:blipFill>
          <a:blip r:embed="rId3">
            <a:alphaModFix/>
          </a:blip>
          <a:stretch>
            <a:fillRect/>
          </a:stretch>
        </p:blipFill>
        <p:spPr>
          <a:xfrm>
            <a:off x="2246850" y="2779277"/>
            <a:ext cx="1522700" cy="1732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Stripping and Connecting the Speaker</a:t>
            </a:r>
            <a:endParaRPr/>
          </a:p>
        </p:txBody>
      </p:sp>
      <p:sp>
        <p:nvSpPr>
          <p:cNvPr id="291" name="Google Shape;291;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Use wire strippers to strip a bit (about ¼ in) of the red and black wire shields of your speaker module</a:t>
            </a:r>
            <a:endParaRPr/>
          </a:p>
          <a:p>
            <a:pPr indent="-311150" lvl="0" marL="457200" rtl="0" algn="l">
              <a:spcBef>
                <a:spcPts val="0"/>
              </a:spcBef>
              <a:spcAft>
                <a:spcPts val="0"/>
              </a:spcAft>
              <a:buSzPts val="1300"/>
              <a:buAutoNum type="arabicPeriod"/>
            </a:pPr>
            <a:r>
              <a:rPr lang="en"/>
              <a:t>Use the tiny screwdriver to unscrew your terminal screws</a:t>
            </a:r>
            <a:endParaRPr/>
          </a:p>
          <a:p>
            <a:pPr indent="-311150" lvl="0" marL="457200" rtl="0" algn="l">
              <a:spcBef>
                <a:spcPts val="0"/>
              </a:spcBef>
              <a:spcAft>
                <a:spcPts val="0"/>
              </a:spcAft>
              <a:buSzPts val="1300"/>
              <a:buAutoNum type="arabicPeriod"/>
            </a:pPr>
            <a:r>
              <a:rPr lang="en"/>
              <a:t>Push the exposed red wire end into the positive terminal and the black wire end into the negative terminal</a:t>
            </a:r>
            <a:endParaRPr/>
          </a:p>
          <a:p>
            <a:pPr indent="-311150" lvl="0" marL="457200" rtl="0" algn="l">
              <a:spcBef>
                <a:spcPts val="0"/>
              </a:spcBef>
              <a:spcAft>
                <a:spcPts val="0"/>
              </a:spcAft>
              <a:buSzPts val="1300"/>
              <a:buAutoNum type="arabicPeriod"/>
            </a:pPr>
            <a:r>
              <a:rPr lang="en"/>
              <a:t>Screw the terminal screws back tightly</a:t>
            </a:r>
            <a:endParaRPr/>
          </a:p>
          <a:p>
            <a:pPr indent="-311150" lvl="0" marL="457200" rtl="0" algn="l">
              <a:spcBef>
                <a:spcPts val="0"/>
              </a:spcBef>
              <a:spcAft>
                <a:spcPts val="0"/>
              </a:spcAft>
              <a:buSzPts val="1300"/>
              <a:buAutoNum type="arabicPeriod"/>
            </a:pPr>
            <a:r>
              <a:rPr lang="en"/>
              <a:t>Gently tug a bit at your wires to make sure they are not loose in the terminal, if they come out, you will need to repeat the process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Wiring Up Amplifier</a:t>
            </a:r>
            <a:endParaRPr/>
          </a:p>
        </p:txBody>
      </p:sp>
      <p:sp>
        <p:nvSpPr>
          <p:cNvPr id="297" name="Google Shape;297;p34"/>
          <p:cNvSpPr txBox="1"/>
          <p:nvPr/>
        </p:nvSpPr>
        <p:spPr>
          <a:xfrm>
            <a:off x="1058100" y="4445425"/>
            <a:ext cx="662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https://app.cirkitdesigner.com/project/12539e4e-f247-4fd3-b866-b7e3dfe86f38</a:t>
            </a:r>
            <a:r>
              <a:rPr lang="en"/>
              <a:t> </a:t>
            </a:r>
            <a:endParaRPr/>
          </a:p>
        </p:txBody>
      </p:sp>
      <p:pic>
        <p:nvPicPr>
          <p:cNvPr id="298" name="Google Shape;298;p34"/>
          <p:cNvPicPr preferRelativeResize="0"/>
          <p:nvPr/>
        </p:nvPicPr>
        <p:blipFill rotWithShape="1">
          <a:blip r:embed="rId4">
            <a:alphaModFix/>
          </a:blip>
          <a:srcRect b="37092" l="4913" r="67913" t="6604"/>
          <a:stretch/>
        </p:blipFill>
        <p:spPr>
          <a:xfrm>
            <a:off x="3306526" y="999275"/>
            <a:ext cx="2314573" cy="3322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Wiring Up OLED Screen</a:t>
            </a:r>
            <a:endParaRPr/>
          </a:p>
        </p:txBody>
      </p:sp>
      <p:sp>
        <p:nvSpPr>
          <p:cNvPr id="304" name="Google Shape;304;p35"/>
          <p:cNvSpPr txBox="1"/>
          <p:nvPr/>
        </p:nvSpPr>
        <p:spPr>
          <a:xfrm>
            <a:off x="1019250" y="4276450"/>
            <a:ext cx="710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https://app.cirkitdesigner.com/project/b8baa426-2ac7-4412-8076-747123f55ddf</a:t>
            </a:r>
            <a:r>
              <a:rPr lang="en"/>
              <a:t> </a:t>
            </a:r>
            <a:endParaRPr/>
          </a:p>
        </p:txBody>
      </p:sp>
      <p:pic>
        <p:nvPicPr>
          <p:cNvPr id="305" name="Google Shape;305;p35"/>
          <p:cNvPicPr preferRelativeResize="0"/>
          <p:nvPr/>
        </p:nvPicPr>
        <p:blipFill rotWithShape="1">
          <a:blip r:embed="rId4">
            <a:alphaModFix/>
          </a:blip>
          <a:srcRect b="6572" l="0" r="0" t="13860"/>
          <a:stretch/>
        </p:blipFill>
        <p:spPr>
          <a:xfrm>
            <a:off x="2725775" y="1091163"/>
            <a:ext cx="3094500" cy="296117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Wiring Up Rotary Encoder</a:t>
            </a:r>
            <a:endParaRPr/>
          </a:p>
        </p:txBody>
      </p:sp>
      <p:sp>
        <p:nvSpPr>
          <p:cNvPr id="311" name="Google Shape;311;p36"/>
          <p:cNvSpPr txBox="1"/>
          <p:nvPr/>
        </p:nvSpPr>
        <p:spPr>
          <a:xfrm>
            <a:off x="1422300" y="4474850"/>
            <a:ext cx="67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https://app.cirkitdesigner.com/project/b55bdede-a5eb-4bb0-864a-6c4451489aa4</a:t>
            </a:r>
            <a:r>
              <a:rPr lang="en"/>
              <a:t> </a:t>
            </a:r>
            <a:endParaRPr/>
          </a:p>
        </p:txBody>
      </p:sp>
      <p:pic>
        <p:nvPicPr>
          <p:cNvPr id="312" name="Google Shape;312;p36"/>
          <p:cNvPicPr preferRelativeResize="0"/>
          <p:nvPr/>
        </p:nvPicPr>
        <p:blipFill rotWithShape="1">
          <a:blip r:embed="rId4">
            <a:alphaModFix/>
          </a:blip>
          <a:srcRect b="7429" l="8001" r="11255" t="9000"/>
          <a:stretch/>
        </p:blipFill>
        <p:spPr>
          <a:xfrm>
            <a:off x="3505625" y="984625"/>
            <a:ext cx="1953850" cy="3284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Everything Wired Up</a:t>
            </a:r>
            <a:endParaRPr/>
          </a:p>
        </p:txBody>
      </p:sp>
      <p:sp>
        <p:nvSpPr>
          <p:cNvPr id="318" name="Google Shape;318;p37"/>
          <p:cNvSpPr txBox="1"/>
          <p:nvPr>
            <p:ph idx="1" type="body"/>
          </p:nvPr>
        </p:nvSpPr>
        <p:spPr>
          <a:xfrm>
            <a:off x="1201975" y="4315650"/>
            <a:ext cx="5976900" cy="49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u="sng">
                <a:solidFill>
                  <a:schemeClr val="hlink"/>
                </a:solidFill>
                <a:hlinkClick r:id="rId3"/>
              </a:rPr>
              <a:t>https://app.cirkitdesigner.com/project/ca0bff60-7145-4b9c-8fc4-807459d7fccb</a:t>
            </a:r>
            <a:r>
              <a:rPr lang="en"/>
              <a:t> </a:t>
            </a:r>
            <a:endParaRPr/>
          </a:p>
        </p:txBody>
      </p:sp>
      <p:pic>
        <p:nvPicPr>
          <p:cNvPr id="319" name="Google Shape;319;p37"/>
          <p:cNvPicPr preferRelativeResize="0"/>
          <p:nvPr/>
        </p:nvPicPr>
        <p:blipFill rotWithShape="1">
          <a:blip r:embed="rId4">
            <a:alphaModFix/>
          </a:blip>
          <a:srcRect b="35627" l="0" r="63861" t="8459"/>
          <a:stretch/>
        </p:blipFill>
        <p:spPr>
          <a:xfrm>
            <a:off x="2683200" y="1065425"/>
            <a:ext cx="3151002" cy="32087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Flashing Firmware</a:t>
            </a:r>
            <a:endParaRPr/>
          </a:p>
        </p:txBody>
      </p:sp>
      <p:sp>
        <p:nvSpPr>
          <p:cNvPr id="325" name="Google Shape;325;p38"/>
          <p:cNvSpPr txBox="1"/>
          <p:nvPr>
            <p:ph idx="1" type="body"/>
          </p:nvPr>
        </p:nvSpPr>
        <p:spPr>
          <a:xfrm>
            <a:off x="1128500" y="1677750"/>
            <a:ext cx="7306800" cy="17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Plug in the ESP32 if you unplugged it for wiring, and flash the starter code </a:t>
            </a:r>
            <a:r>
              <a:rPr lang="en"/>
              <a:t>using</a:t>
            </a:r>
            <a:r>
              <a:rPr lang="en"/>
              <a:t> Arduino IDE</a:t>
            </a:r>
            <a:br>
              <a:rPr lang="en"/>
            </a:br>
            <a:br>
              <a:rPr lang="en"/>
            </a:br>
            <a:r>
              <a:rPr lang="en"/>
              <a:t>Here is a link to the starter code, feel free to use this and make any modifications you like</a:t>
            </a:r>
            <a:br>
              <a:rPr lang="en"/>
            </a:br>
            <a:br>
              <a:rPr lang="en"/>
            </a:br>
            <a:r>
              <a:rPr lang="en" u="sng">
                <a:solidFill>
                  <a:schemeClr val="hlink"/>
                </a:solidFill>
                <a:hlinkClick r:id="rId3"/>
              </a:rPr>
              <a:t>https://github.com/DaPhysikist/music_streaming_device_code/</a:t>
            </a:r>
            <a:endParaRPr/>
          </a:p>
          <a:p>
            <a:pPr indent="0" lvl="0" marL="0" rtl="0" algn="l">
              <a:spcBef>
                <a:spcPts val="1200"/>
              </a:spcBef>
              <a:spcAft>
                <a:spcPts val="1200"/>
              </a:spcAft>
              <a:buNone/>
            </a:pPr>
            <a:r>
              <a:rPr lang="en"/>
              <a:t>If you are on Mac, you may need to change the upload speed</a:t>
            </a:r>
            <a:endParaRPr/>
          </a:p>
        </p:txBody>
      </p:sp>
      <p:pic>
        <p:nvPicPr>
          <p:cNvPr id="326" name="Google Shape;326;p38"/>
          <p:cNvPicPr preferRelativeResize="0"/>
          <p:nvPr/>
        </p:nvPicPr>
        <p:blipFill>
          <a:blip r:embed="rId4">
            <a:alphaModFix/>
          </a:blip>
          <a:stretch>
            <a:fillRect/>
          </a:stretch>
        </p:blipFill>
        <p:spPr>
          <a:xfrm>
            <a:off x="2152325" y="4128750"/>
            <a:ext cx="6582825" cy="481800"/>
          </a:xfrm>
          <a:prstGeom prst="rect">
            <a:avLst/>
          </a:prstGeom>
          <a:noFill/>
          <a:ln>
            <a:noFill/>
          </a:ln>
        </p:spPr>
      </p:pic>
      <p:sp>
        <p:nvSpPr>
          <p:cNvPr id="327" name="Google Shape;327;p38"/>
          <p:cNvSpPr txBox="1"/>
          <p:nvPr/>
        </p:nvSpPr>
        <p:spPr>
          <a:xfrm>
            <a:off x="1016650" y="3734850"/>
            <a:ext cx="21522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Rename Bluetooth Device:</a:t>
            </a:r>
            <a:endParaRPr sz="1300">
              <a:solidFill>
                <a:schemeClr val="lt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Links to Buy the Parts</a:t>
            </a:r>
            <a:endParaRPr/>
          </a:p>
        </p:txBody>
      </p:sp>
      <p:sp>
        <p:nvSpPr>
          <p:cNvPr id="333" name="Google Shape;333;p39"/>
          <p:cNvSpPr txBox="1"/>
          <p:nvPr>
            <p:ph idx="1" type="body"/>
          </p:nvPr>
        </p:nvSpPr>
        <p:spPr>
          <a:xfrm>
            <a:off x="558450" y="1494075"/>
            <a:ext cx="8170800" cy="342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Speaker: </a:t>
            </a:r>
            <a:r>
              <a:rPr lang="en" u="sng">
                <a:solidFill>
                  <a:schemeClr val="hlink"/>
                </a:solidFill>
                <a:hlinkClick r:id="rId3"/>
              </a:rPr>
              <a:t>https://www.mouser.com/ProductDetail/665-AS04004PO2LW152R</a:t>
            </a:r>
            <a:r>
              <a:rPr lang="en"/>
              <a:t> </a:t>
            </a:r>
            <a:endParaRPr/>
          </a:p>
          <a:p>
            <a:pPr indent="0" lvl="0" marL="0" rtl="0" algn="l">
              <a:spcBef>
                <a:spcPts val="1200"/>
              </a:spcBef>
              <a:spcAft>
                <a:spcPts val="0"/>
              </a:spcAft>
              <a:buNone/>
            </a:pPr>
            <a:r>
              <a:rPr lang="en"/>
              <a:t>Amplifier: </a:t>
            </a:r>
            <a:r>
              <a:rPr lang="en" u="sng">
                <a:solidFill>
                  <a:schemeClr val="hlink"/>
                </a:solidFill>
                <a:hlinkClick r:id="rId4"/>
              </a:rPr>
              <a:t>https://www.amazon.com/Teyleten-Robot-Amplifier-Interface-Filterless/dp/B0B4GK5R1R</a:t>
            </a:r>
            <a:endParaRPr/>
          </a:p>
          <a:p>
            <a:pPr indent="0" lvl="0" marL="0" rtl="0" algn="l">
              <a:spcBef>
                <a:spcPts val="1200"/>
              </a:spcBef>
              <a:spcAft>
                <a:spcPts val="0"/>
              </a:spcAft>
              <a:buNone/>
            </a:pPr>
            <a:r>
              <a:rPr lang="en"/>
              <a:t>OLED: </a:t>
            </a:r>
            <a:r>
              <a:rPr lang="en" u="sng">
                <a:solidFill>
                  <a:schemeClr val="hlink"/>
                </a:solidFill>
                <a:hlinkClick r:id="rId5"/>
              </a:rPr>
              <a:t>https://www.amazon.com/dp/B0BFD4X6Y</a:t>
            </a:r>
            <a:r>
              <a:rPr lang="en" u="sng">
                <a:solidFill>
                  <a:schemeClr val="hlink"/>
                </a:solidFill>
                <a:hlinkClick r:id="rId6"/>
              </a:rPr>
              <a:t>V</a:t>
            </a:r>
            <a:r>
              <a:rPr lang="en"/>
              <a:t> </a:t>
            </a:r>
            <a:endParaRPr/>
          </a:p>
          <a:p>
            <a:pPr indent="0" lvl="0" marL="0" rtl="0" algn="l">
              <a:spcBef>
                <a:spcPts val="1200"/>
              </a:spcBef>
              <a:spcAft>
                <a:spcPts val="0"/>
              </a:spcAft>
              <a:buNone/>
            </a:pPr>
            <a:r>
              <a:rPr lang="en"/>
              <a:t>Rotary Encoder: </a:t>
            </a:r>
            <a:r>
              <a:rPr lang="en" u="sng">
                <a:solidFill>
                  <a:schemeClr val="hlink"/>
                </a:solidFill>
                <a:hlinkClick r:id="rId7"/>
              </a:rPr>
              <a:t>https://www.amazon.com/dp/B07B68H6R8</a:t>
            </a:r>
            <a:r>
              <a:rPr lang="en"/>
              <a:t> </a:t>
            </a:r>
            <a:endParaRPr/>
          </a:p>
          <a:p>
            <a:pPr indent="0" lvl="0" marL="0" rtl="0" algn="l">
              <a:spcBef>
                <a:spcPts val="1200"/>
              </a:spcBef>
              <a:spcAft>
                <a:spcPts val="0"/>
              </a:spcAft>
              <a:buNone/>
            </a:pPr>
            <a:r>
              <a:rPr lang="en"/>
              <a:t>ESP32:</a:t>
            </a:r>
            <a:endParaRPr/>
          </a:p>
          <a:p>
            <a:pPr indent="0" lvl="0" marL="0" rtl="0" algn="l">
              <a:spcBef>
                <a:spcPts val="1200"/>
              </a:spcBef>
              <a:spcAft>
                <a:spcPts val="0"/>
              </a:spcAft>
              <a:buNone/>
            </a:pPr>
            <a:r>
              <a:rPr lang="en" u="sng">
                <a:solidFill>
                  <a:schemeClr val="hlink"/>
                </a:solidFill>
                <a:hlinkClick r:id="rId8"/>
              </a:rPr>
              <a:t>https://www.amazon.com/DIYables-ESP-WROOM-32-Development-Microcontroller-Compatible/dp/B0DRBKM49W/</a:t>
            </a:r>
            <a:r>
              <a:rPr lang="en"/>
              <a:t> </a:t>
            </a:r>
            <a:endParaRPr/>
          </a:p>
          <a:p>
            <a:pPr indent="0" lvl="0" marL="0" rtl="0" algn="l">
              <a:spcBef>
                <a:spcPts val="1200"/>
              </a:spcBef>
              <a:spcAft>
                <a:spcPts val="0"/>
              </a:spcAft>
              <a:buNone/>
            </a:pPr>
            <a:r>
              <a:rPr lang="en"/>
              <a:t>Male to Male Jumper Wires: </a:t>
            </a:r>
            <a:r>
              <a:rPr lang="en" u="sng">
                <a:solidFill>
                  <a:schemeClr val="hlink"/>
                </a:solidFill>
                <a:hlinkClick r:id="rId9"/>
              </a:rPr>
              <a:t>https://www.amazon.com/EDGELEC-Breadboard-Multicolored-1pin-1pin-Connector/dp/B07GD1ZCHQ/</a:t>
            </a:r>
            <a:r>
              <a:rPr lang="en"/>
              <a:t> </a:t>
            </a:r>
            <a:endParaRPr/>
          </a:p>
          <a:p>
            <a:pPr indent="0" lvl="0" marL="0" rtl="0" algn="l">
              <a:spcBef>
                <a:spcPts val="1200"/>
              </a:spcBef>
              <a:spcAft>
                <a:spcPts val="1200"/>
              </a:spcAft>
              <a:buNone/>
            </a:pPr>
            <a:r>
              <a:rPr lang="en"/>
              <a:t>Breadboard: </a:t>
            </a:r>
            <a:r>
              <a:rPr lang="en" u="sng">
                <a:solidFill>
                  <a:schemeClr val="hlink"/>
                </a:solidFill>
                <a:hlinkClick r:id="rId10"/>
              </a:rPr>
              <a:t>https://www.amazon.com/Breadboards-Solderless-Breadboard-Distribution-Connecting/dp/B07DL13RZH/</a:t>
            </a:r>
            <a:r>
              <a:rPr lang="en"/>
              <a: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About Pranav and Philip</a:t>
            </a:r>
            <a:endParaRPr/>
          </a:p>
        </p:txBody>
      </p:sp>
      <p:sp>
        <p:nvSpPr>
          <p:cNvPr id="148" name="Google Shape;148;p15"/>
          <p:cNvSpPr txBox="1"/>
          <p:nvPr>
            <p:ph idx="1" type="body"/>
          </p:nvPr>
        </p:nvSpPr>
        <p:spPr>
          <a:xfrm>
            <a:off x="1297500" y="1267600"/>
            <a:ext cx="6295800" cy="1518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Pranav Mehta - </a:t>
            </a:r>
            <a:r>
              <a:rPr lang="en"/>
              <a:t>Technical</a:t>
            </a:r>
            <a:r>
              <a:rPr lang="en"/>
              <a:t> Chair</a:t>
            </a:r>
            <a:endParaRPr/>
          </a:p>
          <a:p>
            <a:pPr indent="0" lvl="0" marL="0" rtl="0" algn="l">
              <a:lnSpc>
                <a:spcPct val="100000"/>
              </a:lnSpc>
              <a:spcBef>
                <a:spcPts val="1200"/>
              </a:spcBef>
              <a:spcAft>
                <a:spcPts val="0"/>
              </a:spcAft>
              <a:buNone/>
            </a:pPr>
            <a:r>
              <a:rPr lang="en"/>
              <a:t>3rd year CE major </a:t>
            </a:r>
            <a:endParaRPr/>
          </a:p>
          <a:p>
            <a:pPr indent="0" lvl="0" marL="0" rtl="0" algn="l">
              <a:spcBef>
                <a:spcPts val="0"/>
              </a:spcBef>
              <a:spcAft>
                <a:spcPts val="1200"/>
              </a:spcAft>
              <a:buNone/>
            </a:pPr>
            <a:br>
              <a:rPr lang="en"/>
            </a:br>
            <a:br>
              <a:rPr lang="en"/>
            </a:br>
            <a:r>
              <a:rPr lang="en"/>
              <a:t>Hosting technical workshops for all of you! Embedded systems, circuits, soldering, systems programming, signal processing and more to come!</a:t>
            </a:r>
            <a:endParaRPr/>
          </a:p>
        </p:txBody>
      </p:sp>
      <p:sp>
        <p:nvSpPr>
          <p:cNvPr id="149" name="Google Shape;149;p15"/>
          <p:cNvSpPr txBox="1"/>
          <p:nvPr/>
        </p:nvSpPr>
        <p:spPr>
          <a:xfrm>
            <a:off x="1297500" y="2786200"/>
            <a:ext cx="6368700" cy="20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Philip Pincencia - Signal Processing Chair</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3rd year CE major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Interest in DSP, Networks, &amp; Probability</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IEEE Signal Processing → Just finished Competition, now mainly workshops</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				</a:t>
            </a:r>
            <a:r>
              <a:rPr i="1" lang="en" sz="1300">
                <a:solidFill>
                  <a:schemeClr val="lt1"/>
                </a:solidFill>
                <a:latin typeface="Lato"/>
                <a:ea typeface="Lato"/>
                <a:cs typeface="Lato"/>
                <a:sym typeface="Lato"/>
              </a:rPr>
              <a:t>(there will be one on networks w/ probability Week 4 Spring)</a:t>
            </a:r>
            <a:endParaRPr i="1" sz="1300">
              <a:solidFill>
                <a:schemeClr val="lt1"/>
              </a:solidFill>
              <a:latin typeface="Lato"/>
              <a:ea typeface="Lato"/>
              <a:cs typeface="Lato"/>
              <a:sym typeface="Lato"/>
            </a:endParaRPr>
          </a:p>
        </p:txBody>
      </p:sp>
      <p:pic>
        <p:nvPicPr>
          <p:cNvPr id="150" name="Google Shape;150;p15"/>
          <p:cNvPicPr preferRelativeResize="0"/>
          <p:nvPr/>
        </p:nvPicPr>
        <p:blipFill>
          <a:blip r:embed="rId3">
            <a:alphaModFix/>
          </a:blip>
          <a:stretch>
            <a:fillRect/>
          </a:stretch>
        </p:blipFill>
        <p:spPr>
          <a:xfrm>
            <a:off x="7756350" y="1307838"/>
            <a:ext cx="1055375" cy="1055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ESP32 and Arduino?</a:t>
            </a:r>
            <a:endParaRPr/>
          </a:p>
        </p:txBody>
      </p:sp>
      <p:sp>
        <p:nvSpPr>
          <p:cNvPr id="156" name="Google Shape;156;p16"/>
          <p:cNvSpPr txBox="1"/>
          <p:nvPr>
            <p:ph idx="1" type="body"/>
          </p:nvPr>
        </p:nvSpPr>
        <p:spPr>
          <a:xfrm>
            <a:off x="3115425" y="1262625"/>
            <a:ext cx="5559000" cy="33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ESP32 is a low-cost, low-power system on a chip (SoC) series with integrated Wi-Fi and Bluetooth capabilities, created by Espressif Systems. It’s widely used in IoT (Internet of Things) applications, home automation, wearable electronics, and more, due to its versatility and powerful features.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Arduino is a learning platform oriented towards hobbyists and electronics beginners. Their IDE provides a nice abstraction layer over manufacturer specific toolchains/HALs to provide a good experience to those breaking into embedded systems. Due to the abstraction, code written in Arduino is also more portable among the platforms it supports.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57" name="Google Shape;157;p16"/>
          <p:cNvPicPr preferRelativeResize="0"/>
          <p:nvPr/>
        </p:nvPicPr>
        <p:blipFill>
          <a:blip r:embed="rId3">
            <a:alphaModFix/>
          </a:blip>
          <a:stretch>
            <a:fillRect/>
          </a:stretch>
        </p:blipFill>
        <p:spPr>
          <a:xfrm>
            <a:off x="195275" y="774475"/>
            <a:ext cx="2472600" cy="2472600"/>
          </a:xfrm>
          <a:prstGeom prst="rect">
            <a:avLst/>
          </a:prstGeom>
          <a:noFill/>
          <a:ln>
            <a:noFill/>
          </a:ln>
        </p:spPr>
      </p:pic>
      <p:pic>
        <p:nvPicPr>
          <p:cNvPr id="158" name="Google Shape;158;p16"/>
          <p:cNvPicPr preferRelativeResize="0"/>
          <p:nvPr/>
        </p:nvPicPr>
        <p:blipFill>
          <a:blip r:embed="rId4">
            <a:alphaModFix/>
          </a:blip>
          <a:stretch>
            <a:fillRect/>
          </a:stretch>
        </p:blipFill>
        <p:spPr>
          <a:xfrm>
            <a:off x="175962" y="3146175"/>
            <a:ext cx="2511226" cy="1674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Speakers &amp; Amplifiers</a:t>
            </a:r>
            <a:endParaRPr/>
          </a:p>
        </p:txBody>
      </p:sp>
      <p:sp>
        <p:nvSpPr>
          <p:cNvPr id="164" name="Google Shape;164;p17"/>
          <p:cNvSpPr txBox="1"/>
          <p:nvPr>
            <p:ph idx="1" type="body"/>
          </p:nvPr>
        </p:nvSpPr>
        <p:spPr>
          <a:xfrm>
            <a:off x="1179950" y="1028700"/>
            <a:ext cx="7402500" cy="1859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human ear can hear sounds in the 20 Hz to 20 kHz range -&gt; if you want good sound quality, look for a speaker that supports most of this range </a:t>
            </a:r>
            <a:endParaRPr/>
          </a:p>
          <a:p>
            <a:pPr indent="-311150" lvl="0" marL="457200" rtl="0" algn="l">
              <a:spcBef>
                <a:spcPts val="0"/>
              </a:spcBef>
              <a:spcAft>
                <a:spcPts val="0"/>
              </a:spcAft>
              <a:buSzPts val="1300"/>
              <a:buChar char="●"/>
            </a:pPr>
            <a:r>
              <a:rPr lang="en"/>
              <a:t>The speaker </a:t>
            </a:r>
            <a:r>
              <a:rPr lang="en"/>
              <a:t>should</a:t>
            </a:r>
            <a:r>
              <a:rPr lang="en"/>
              <a:t> be capable of handling the wattage output of the amplifier for its given resistance (eg. a 4ohm speaker needs to be able to handle 3.2W for our amplifier)</a:t>
            </a:r>
            <a:endParaRPr/>
          </a:p>
          <a:p>
            <a:pPr indent="-298450" lvl="1" marL="914400" rtl="0" algn="l">
              <a:spcBef>
                <a:spcPts val="0"/>
              </a:spcBef>
              <a:spcAft>
                <a:spcPts val="0"/>
              </a:spcAft>
              <a:buSzPts val="1100"/>
              <a:buChar char="○"/>
            </a:pPr>
            <a:r>
              <a:rPr lang="en"/>
              <a:t>A lower resistance means higher output power -&gt; louder volume possible</a:t>
            </a:r>
            <a:endParaRPr/>
          </a:p>
          <a:p>
            <a:pPr indent="-311150" lvl="0" marL="457200" rtl="0" algn="l">
              <a:spcBef>
                <a:spcPts val="0"/>
              </a:spcBef>
              <a:spcAft>
                <a:spcPts val="0"/>
              </a:spcAft>
              <a:buSzPts val="1300"/>
              <a:buChar char="●"/>
            </a:pPr>
            <a:r>
              <a:rPr lang="en"/>
              <a:t>Balancing power + impedance, frequency range, and price is key!</a:t>
            </a:r>
            <a:endParaRPr/>
          </a:p>
        </p:txBody>
      </p:sp>
      <p:pic>
        <p:nvPicPr>
          <p:cNvPr id="165" name="Google Shape;165;p17"/>
          <p:cNvPicPr preferRelativeResize="0"/>
          <p:nvPr/>
        </p:nvPicPr>
        <p:blipFill>
          <a:blip r:embed="rId3">
            <a:alphaModFix/>
          </a:blip>
          <a:stretch>
            <a:fillRect/>
          </a:stretch>
        </p:blipFill>
        <p:spPr>
          <a:xfrm>
            <a:off x="638950" y="3391900"/>
            <a:ext cx="4644550" cy="1539350"/>
          </a:xfrm>
          <a:prstGeom prst="rect">
            <a:avLst/>
          </a:prstGeom>
          <a:noFill/>
          <a:ln>
            <a:noFill/>
          </a:ln>
        </p:spPr>
      </p:pic>
      <p:pic>
        <p:nvPicPr>
          <p:cNvPr id="166" name="Google Shape;166;p17"/>
          <p:cNvPicPr preferRelativeResize="0"/>
          <p:nvPr/>
        </p:nvPicPr>
        <p:blipFill>
          <a:blip r:embed="rId4">
            <a:alphaModFix/>
          </a:blip>
          <a:stretch>
            <a:fillRect/>
          </a:stretch>
        </p:blipFill>
        <p:spPr>
          <a:xfrm>
            <a:off x="6311774" y="2911338"/>
            <a:ext cx="2492150" cy="2175474"/>
          </a:xfrm>
          <a:prstGeom prst="rect">
            <a:avLst/>
          </a:prstGeom>
          <a:noFill/>
          <a:ln>
            <a:noFill/>
          </a:ln>
        </p:spPr>
      </p:pic>
      <p:sp>
        <p:nvSpPr>
          <p:cNvPr id="167" name="Google Shape;167;p17"/>
          <p:cNvSpPr txBox="1"/>
          <p:nvPr/>
        </p:nvSpPr>
        <p:spPr>
          <a:xfrm>
            <a:off x="5966450" y="2498275"/>
            <a:ext cx="31890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lt1"/>
                </a:solidFill>
                <a:latin typeface="Lato"/>
                <a:ea typeface="Lato"/>
                <a:cs typeface="Lato"/>
                <a:sym typeface="Lato"/>
              </a:rPr>
              <a:t>MAX98357A I2S Class D Amplifier Specs:</a:t>
            </a:r>
            <a:endParaRPr sz="1300">
              <a:solidFill>
                <a:schemeClr val="lt1"/>
              </a:solidFill>
              <a:latin typeface="Lato"/>
              <a:ea typeface="Lato"/>
              <a:cs typeface="Lato"/>
              <a:sym typeface="Lato"/>
            </a:endParaRPr>
          </a:p>
        </p:txBody>
      </p:sp>
      <p:sp>
        <p:nvSpPr>
          <p:cNvPr id="168" name="Google Shape;168;p17"/>
          <p:cNvSpPr txBox="1"/>
          <p:nvPr/>
        </p:nvSpPr>
        <p:spPr>
          <a:xfrm>
            <a:off x="587775" y="2806900"/>
            <a:ext cx="4746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AS04004PO-2-LW152-R </a:t>
            </a:r>
            <a:r>
              <a:rPr lang="en" sz="1300">
                <a:solidFill>
                  <a:schemeClr val="lt1"/>
                </a:solidFill>
                <a:latin typeface="Lato"/>
                <a:ea typeface="Lato"/>
                <a:cs typeface="Lato"/>
                <a:sym typeface="Lato"/>
              </a:rPr>
              <a:t>Speaker Specs </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(specs sourced from Digikey, price is $3.88 per unit on Mouser):</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I2S</a:t>
            </a:r>
            <a:endParaRPr/>
          </a:p>
        </p:txBody>
      </p:sp>
      <p:sp>
        <p:nvSpPr>
          <p:cNvPr id="174" name="Google Shape;174;p18"/>
          <p:cNvSpPr txBox="1"/>
          <p:nvPr>
            <p:ph idx="1" type="body"/>
          </p:nvPr>
        </p:nvSpPr>
        <p:spPr>
          <a:xfrm>
            <a:off x="1176250" y="1161075"/>
            <a:ext cx="7038900" cy="3226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I2S is a serial protocol specifically designed for Audio  (NOT the same as I2C!)</a:t>
            </a:r>
            <a:endParaRPr/>
          </a:p>
          <a:p>
            <a:pPr indent="-298450" lvl="1" marL="914400" rtl="0" algn="l">
              <a:spcBef>
                <a:spcPts val="0"/>
              </a:spcBef>
              <a:spcAft>
                <a:spcPts val="0"/>
              </a:spcAft>
              <a:buSzPts val="1100"/>
              <a:buChar char="○"/>
            </a:pPr>
            <a:r>
              <a:rPr lang="en"/>
              <a:t>Introduced in 1986 by </a:t>
            </a:r>
            <a:r>
              <a:rPr lang="en"/>
              <a:t>Philips</a:t>
            </a:r>
            <a:r>
              <a:rPr lang="en"/>
              <a:t> Semiconductor (now NXP)</a:t>
            </a:r>
            <a:endParaRPr/>
          </a:p>
          <a:p>
            <a:pPr indent="-298450" lvl="1" marL="914400" rtl="0" algn="l">
              <a:spcBef>
                <a:spcPts val="0"/>
              </a:spcBef>
              <a:spcAft>
                <a:spcPts val="0"/>
              </a:spcAft>
              <a:buSzPts val="1100"/>
              <a:buChar char="○"/>
            </a:pPr>
            <a:r>
              <a:rPr lang="en"/>
              <a:t>Supported by ESP32, </a:t>
            </a:r>
            <a:r>
              <a:rPr lang="en"/>
              <a:t>Raspberry</a:t>
            </a:r>
            <a:r>
              <a:rPr lang="en"/>
              <a:t> Pi, some STM32s, and others</a:t>
            </a:r>
            <a:endParaRPr/>
          </a:p>
          <a:p>
            <a:pPr indent="-298450" lvl="1" marL="914400" rtl="0" algn="l">
              <a:spcBef>
                <a:spcPts val="0"/>
              </a:spcBef>
              <a:spcAft>
                <a:spcPts val="0"/>
              </a:spcAft>
              <a:buSzPts val="1100"/>
              <a:buChar char="○"/>
            </a:pPr>
            <a:r>
              <a:rPr lang="en"/>
              <a:t>Makes use of pulse code modulation</a:t>
            </a:r>
            <a:endParaRPr/>
          </a:p>
          <a:p>
            <a:pPr indent="-298450" lvl="1" marL="914400" rtl="0" algn="l">
              <a:spcBef>
                <a:spcPts val="0"/>
              </a:spcBef>
              <a:spcAft>
                <a:spcPts val="0"/>
              </a:spcAft>
              <a:buSzPts val="1100"/>
              <a:buChar char="○"/>
            </a:pPr>
            <a:r>
              <a:rPr lang="en"/>
              <a:t>Can switch between left and right channels using word select signal for stereo audio</a:t>
            </a:r>
            <a:endParaRPr/>
          </a:p>
          <a:p>
            <a:pPr indent="-298450" lvl="1" marL="914400" rtl="0" algn="l">
              <a:spcBef>
                <a:spcPts val="0"/>
              </a:spcBef>
              <a:spcAft>
                <a:spcPts val="0"/>
              </a:spcAft>
              <a:buSzPts val="1100"/>
              <a:buChar char="○"/>
            </a:pPr>
            <a:r>
              <a:rPr lang="en"/>
              <a:t>Send digital audio data between devices -&gt; us</a:t>
            </a:r>
            <a:r>
              <a:rPr lang="en"/>
              <a:t>ed to connect a digital audio streaming device (our ESP32) to an external DAC / Amplifier setup</a:t>
            </a:r>
            <a:endParaRPr/>
          </a:p>
          <a:p>
            <a:pPr indent="0" lvl="0" marL="0" rtl="0" algn="l">
              <a:spcBef>
                <a:spcPts val="1200"/>
              </a:spcBef>
              <a:spcAft>
                <a:spcPts val="1200"/>
              </a:spcAft>
              <a:buNone/>
            </a:pPr>
            <a:r>
              <a:t/>
            </a:r>
            <a:endParaRPr/>
          </a:p>
        </p:txBody>
      </p:sp>
      <p:pic>
        <p:nvPicPr>
          <p:cNvPr id="175" name="Google Shape;175;p18"/>
          <p:cNvPicPr preferRelativeResize="0"/>
          <p:nvPr/>
        </p:nvPicPr>
        <p:blipFill>
          <a:blip r:embed="rId3">
            <a:alphaModFix/>
          </a:blip>
          <a:stretch>
            <a:fillRect/>
          </a:stretch>
        </p:blipFill>
        <p:spPr>
          <a:xfrm>
            <a:off x="2130750" y="3010850"/>
            <a:ext cx="4728950" cy="1754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Signal Processing</a:t>
            </a:r>
            <a:endParaRPr/>
          </a:p>
        </p:txBody>
      </p:sp>
      <p:sp>
        <p:nvSpPr>
          <p:cNvPr id="181" name="Google Shape;181;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Processing of Signals</a:t>
            </a:r>
            <a:endParaRPr/>
          </a:p>
          <a:p>
            <a:pPr indent="-311150" lvl="0" marL="457200" rtl="0" algn="l">
              <a:spcBef>
                <a:spcPts val="1200"/>
              </a:spcBef>
              <a:spcAft>
                <a:spcPts val="0"/>
              </a:spcAft>
              <a:buSzPts val="1300"/>
              <a:buChar char="●"/>
            </a:pPr>
            <a:r>
              <a:rPr lang="en"/>
              <a:t>Filtering</a:t>
            </a:r>
            <a:endParaRPr/>
          </a:p>
          <a:p>
            <a:pPr indent="-311150" lvl="0" marL="457200" rtl="0" algn="l">
              <a:spcBef>
                <a:spcPts val="0"/>
              </a:spcBef>
              <a:spcAft>
                <a:spcPts val="0"/>
              </a:spcAft>
              <a:buSzPts val="1300"/>
              <a:buChar char="●"/>
            </a:pPr>
            <a:r>
              <a:rPr lang="en"/>
              <a:t>Modification</a:t>
            </a:r>
            <a:endParaRPr/>
          </a:p>
          <a:p>
            <a:pPr indent="-311150" lvl="0" marL="457200" rtl="0" algn="l">
              <a:spcBef>
                <a:spcPts val="0"/>
              </a:spcBef>
              <a:spcAft>
                <a:spcPts val="0"/>
              </a:spcAft>
              <a:buSzPts val="1300"/>
              <a:buChar char="●"/>
            </a:pPr>
            <a:r>
              <a:rPr lang="en"/>
              <a:t>Analysis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Good Indicators: ECE 45/101, 109.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Today! </a:t>
            </a:r>
            <a:r>
              <a:rPr b="1" lang="en"/>
              <a:t>Filtering</a:t>
            </a:r>
            <a:endParaRPr b="1"/>
          </a:p>
        </p:txBody>
      </p:sp>
      <p:pic>
        <p:nvPicPr>
          <p:cNvPr id="182" name="Google Shape;182;p19"/>
          <p:cNvPicPr preferRelativeResize="0"/>
          <p:nvPr/>
        </p:nvPicPr>
        <p:blipFill>
          <a:blip r:embed="rId3">
            <a:alphaModFix/>
          </a:blip>
          <a:stretch>
            <a:fillRect/>
          </a:stretch>
        </p:blipFill>
        <p:spPr>
          <a:xfrm>
            <a:off x="4215725" y="1567548"/>
            <a:ext cx="4622398" cy="2518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0"/>
          <p:cNvSpPr txBox="1"/>
          <p:nvPr>
            <p:ph type="title"/>
          </p:nvPr>
        </p:nvSpPr>
        <p:spPr>
          <a:xfrm>
            <a:off x="1297500" y="663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Filtering</a:t>
            </a:r>
            <a:endParaRPr/>
          </a:p>
        </p:txBody>
      </p:sp>
      <p:sp>
        <p:nvSpPr>
          <p:cNvPr id="188" name="Google Shape;188;p20"/>
          <p:cNvSpPr txBox="1"/>
          <p:nvPr>
            <p:ph idx="1" type="body"/>
          </p:nvPr>
        </p:nvSpPr>
        <p:spPr>
          <a:xfrm>
            <a:off x="1297500" y="663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 Boost Bass Frequencies</a:t>
            </a:r>
            <a:endParaRPr/>
          </a:p>
          <a:p>
            <a:pPr indent="0" lvl="0" marL="0" rtl="0" algn="l">
              <a:spcBef>
                <a:spcPts val="1200"/>
              </a:spcBef>
              <a:spcAft>
                <a:spcPts val="1200"/>
              </a:spcAft>
              <a:buNone/>
            </a:pPr>
            <a:r>
              <a:t/>
            </a:r>
            <a:endParaRPr/>
          </a:p>
        </p:txBody>
      </p:sp>
      <p:pic>
        <p:nvPicPr>
          <p:cNvPr id="189" name="Google Shape;189;p20"/>
          <p:cNvPicPr preferRelativeResize="0"/>
          <p:nvPr/>
        </p:nvPicPr>
        <p:blipFill>
          <a:blip r:embed="rId3">
            <a:alphaModFix/>
          </a:blip>
          <a:stretch>
            <a:fillRect/>
          </a:stretch>
        </p:blipFill>
        <p:spPr>
          <a:xfrm>
            <a:off x="3430000" y="1083928"/>
            <a:ext cx="1603581" cy="617400"/>
          </a:xfrm>
          <a:prstGeom prst="rect">
            <a:avLst/>
          </a:prstGeom>
          <a:noFill/>
          <a:ln>
            <a:noFill/>
          </a:ln>
        </p:spPr>
      </p:pic>
      <p:sp>
        <p:nvSpPr>
          <p:cNvPr id="190" name="Google Shape;190;p20"/>
          <p:cNvSpPr txBox="1"/>
          <p:nvPr/>
        </p:nvSpPr>
        <p:spPr>
          <a:xfrm>
            <a:off x="1448175" y="1157350"/>
            <a:ext cx="2734200" cy="617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Lato"/>
              <a:buAutoNum type="arabicPeriod"/>
            </a:pPr>
            <a:r>
              <a:rPr lang="en" sz="1300">
                <a:solidFill>
                  <a:schemeClr val="lt1"/>
                </a:solidFill>
                <a:latin typeface="Lato"/>
                <a:ea typeface="Lato"/>
                <a:cs typeface="Lato"/>
                <a:sym typeface="Lato"/>
              </a:rPr>
              <a:t>Simple Low Pass</a:t>
            </a:r>
            <a:endParaRPr sz="1300">
              <a:solidFill>
                <a:schemeClr val="lt1"/>
              </a:solidFill>
              <a:latin typeface="Lato"/>
              <a:ea typeface="Lato"/>
              <a:cs typeface="Lato"/>
              <a:sym typeface="Lato"/>
            </a:endParaRPr>
          </a:p>
        </p:txBody>
      </p:sp>
      <p:grpSp>
        <p:nvGrpSpPr>
          <p:cNvPr id="191" name="Google Shape;191;p20"/>
          <p:cNvGrpSpPr/>
          <p:nvPr/>
        </p:nvGrpSpPr>
        <p:grpSpPr>
          <a:xfrm>
            <a:off x="1535425" y="1804813"/>
            <a:ext cx="4648625" cy="505200"/>
            <a:chOff x="1535425" y="1602275"/>
            <a:chExt cx="4648625" cy="505200"/>
          </a:xfrm>
        </p:grpSpPr>
        <p:sp>
          <p:nvSpPr>
            <p:cNvPr id="192" name="Google Shape;192;p20"/>
            <p:cNvSpPr txBox="1"/>
            <p:nvPr/>
          </p:nvSpPr>
          <p:spPr>
            <a:xfrm>
              <a:off x="1535425" y="1602275"/>
              <a:ext cx="22314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2.       IIR Low Pass Filter</a:t>
              </a:r>
              <a:endParaRPr sz="1300">
                <a:solidFill>
                  <a:schemeClr val="lt1"/>
                </a:solidFill>
                <a:latin typeface="Lato"/>
                <a:ea typeface="Lato"/>
                <a:cs typeface="Lato"/>
                <a:sym typeface="Lato"/>
              </a:endParaRPr>
            </a:p>
          </p:txBody>
        </p:sp>
        <p:pic>
          <p:nvPicPr>
            <p:cNvPr id="193" name="Google Shape;193;p20"/>
            <p:cNvPicPr preferRelativeResize="0"/>
            <p:nvPr/>
          </p:nvPicPr>
          <p:blipFill>
            <a:blip r:embed="rId4">
              <a:alphaModFix/>
            </a:blip>
            <a:stretch>
              <a:fillRect/>
            </a:stretch>
          </p:blipFill>
          <p:spPr>
            <a:xfrm>
              <a:off x="3449850" y="1638162"/>
              <a:ext cx="2734200" cy="379583"/>
            </a:xfrm>
            <a:prstGeom prst="rect">
              <a:avLst/>
            </a:prstGeom>
            <a:noFill/>
            <a:ln>
              <a:noFill/>
            </a:ln>
          </p:spPr>
        </p:pic>
      </p:grpSp>
      <p:sp>
        <p:nvSpPr>
          <p:cNvPr id="194" name="Google Shape;194;p20"/>
          <p:cNvSpPr txBox="1"/>
          <p:nvPr/>
        </p:nvSpPr>
        <p:spPr>
          <a:xfrm>
            <a:off x="5099725" y="1274425"/>
            <a:ext cx="784800" cy="23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rgbClr val="F4CCCC"/>
                </a:solidFill>
                <a:latin typeface="Lato"/>
                <a:ea typeface="Lato"/>
                <a:cs typeface="Lato"/>
                <a:sym typeface="Lato"/>
              </a:rPr>
              <a:t>BAD</a:t>
            </a:r>
            <a:endParaRPr i="1" sz="1300">
              <a:solidFill>
                <a:srgbClr val="F4CCCC"/>
              </a:solidFill>
              <a:latin typeface="Lato"/>
              <a:ea typeface="Lato"/>
              <a:cs typeface="Lato"/>
              <a:sym typeface="Lato"/>
            </a:endParaRPr>
          </a:p>
        </p:txBody>
      </p:sp>
      <p:pic>
        <p:nvPicPr>
          <p:cNvPr id="195" name="Google Shape;195;p20"/>
          <p:cNvPicPr preferRelativeResize="0"/>
          <p:nvPr/>
        </p:nvPicPr>
        <p:blipFill>
          <a:blip r:embed="rId5">
            <a:alphaModFix/>
          </a:blip>
          <a:stretch>
            <a:fillRect/>
          </a:stretch>
        </p:blipFill>
        <p:spPr>
          <a:xfrm>
            <a:off x="6224075" y="1916500"/>
            <a:ext cx="929075" cy="405300"/>
          </a:xfrm>
          <a:prstGeom prst="rect">
            <a:avLst/>
          </a:prstGeom>
          <a:noFill/>
          <a:ln>
            <a:noFill/>
          </a:ln>
        </p:spPr>
      </p:pic>
      <p:pic>
        <p:nvPicPr>
          <p:cNvPr id="196" name="Google Shape;196;p20"/>
          <p:cNvPicPr preferRelativeResize="0"/>
          <p:nvPr/>
        </p:nvPicPr>
        <p:blipFill>
          <a:blip r:embed="rId6">
            <a:alphaModFix/>
          </a:blip>
          <a:stretch>
            <a:fillRect/>
          </a:stretch>
        </p:blipFill>
        <p:spPr>
          <a:xfrm>
            <a:off x="69775" y="2683664"/>
            <a:ext cx="3449850" cy="1600736"/>
          </a:xfrm>
          <a:prstGeom prst="rect">
            <a:avLst/>
          </a:prstGeom>
          <a:noFill/>
          <a:ln>
            <a:noFill/>
          </a:ln>
        </p:spPr>
      </p:pic>
      <p:pic>
        <p:nvPicPr>
          <p:cNvPr id="197" name="Google Shape;197;p20"/>
          <p:cNvPicPr preferRelativeResize="0"/>
          <p:nvPr/>
        </p:nvPicPr>
        <p:blipFill>
          <a:blip r:embed="rId7">
            <a:alphaModFix/>
          </a:blip>
          <a:stretch>
            <a:fillRect/>
          </a:stretch>
        </p:blipFill>
        <p:spPr>
          <a:xfrm>
            <a:off x="3678375" y="2571750"/>
            <a:ext cx="3314485" cy="21127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1"/>
          <p:cNvSpPr txBox="1"/>
          <p:nvPr>
            <p:ph type="title"/>
          </p:nvPr>
        </p:nvSpPr>
        <p:spPr>
          <a:xfrm>
            <a:off x="1297500" y="586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Idea of Implementation</a:t>
            </a:r>
            <a:endParaRPr/>
          </a:p>
        </p:txBody>
      </p:sp>
      <p:pic>
        <p:nvPicPr>
          <p:cNvPr id="203" name="Google Shape;203;p21"/>
          <p:cNvPicPr preferRelativeResize="0"/>
          <p:nvPr/>
        </p:nvPicPr>
        <p:blipFill>
          <a:blip r:embed="rId3">
            <a:alphaModFix/>
          </a:blip>
          <a:stretch>
            <a:fillRect/>
          </a:stretch>
        </p:blipFill>
        <p:spPr>
          <a:xfrm>
            <a:off x="1360000" y="666318"/>
            <a:ext cx="4966199" cy="1755604"/>
          </a:xfrm>
          <a:prstGeom prst="rect">
            <a:avLst/>
          </a:prstGeom>
          <a:noFill/>
          <a:ln>
            <a:noFill/>
          </a:ln>
        </p:spPr>
      </p:pic>
      <p:pic>
        <p:nvPicPr>
          <p:cNvPr id="204" name="Google Shape;204;p21"/>
          <p:cNvPicPr preferRelativeResize="0"/>
          <p:nvPr/>
        </p:nvPicPr>
        <p:blipFill>
          <a:blip r:embed="rId4">
            <a:alphaModFix/>
          </a:blip>
          <a:stretch>
            <a:fillRect/>
          </a:stretch>
        </p:blipFill>
        <p:spPr>
          <a:xfrm>
            <a:off x="1360000" y="2615025"/>
            <a:ext cx="4433724" cy="19092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